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9"/>
  </p:notesMasterIdLst>
  <p:handoutMasterIdLst>
    <p:handoutMasterId r:id="rId40"/>
  </p:handoutMasterIdLst>
  <p:sldIdLst>
    <p:sldId id="489" r:id="rId6"/>
    <p:sldId id="532" r:id="rId7"/>
    <p:sldId id="418" r:id="rId8"/>
    <p:sldId id="504" r:id="rId9"/>
    <p:sldId id="526" r:id="rId10"/>
    <p:sldId id="522" r:id="rId11"/>
    <p:sldId id="528" r:id="rId12"/>
    <p:sldId id="492" r:id="rId13"/>
    <p:sldId id="392" r:id="rId14"/>
    <p:sldId id="525" r:id="rId15"/>
    <p:sldId id="531" r:id="rId16"/>
    <p:sldId id="371" r:id="rId17"/>
    <p:sldId id="415" r:id="rId18"/>
    <p:sldId id="443" r:id="rId19"/>
    <p:sldId id="485" r:id="rId20"/>
    <p:sldId id="486" r:id="rId21"/>
    <p:sldId id="487" r:id="rId22"/>
    <p:sldId id="488" r:id="rId23"/>
    <p:sldId id="508" r:id="rId24"/>
    <p:sldId id="473" r:id="rId25"/>
    <p:sldId id="509" r:id="rId26"/>
    <p:sldId id="510" r:id="rId27"/>
    <p:sldId id="491" r:id="rId28"/>
    <p:sldId id="470" r:id="rId29"/>
    <p:sldId id="440" r:id="rId30"/>
    <p:sldId id="412" r:id="rId31"/>
    <p:sldId id="512" r:id="rId32"/>
    <p:sldId id="411" r:id="rId33"/>
    <p:sldId id="410" r:id="rId34"/>
    <p:sldId id="474" r:id="rId35"/>
    <p:sldId id="399" r:id="rId36"/>
    <p:sldId id="400" r:id="rId37"/>
    <p:sldId id="396" r:id="rId38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, Monica" initials="XM" lastIdx="1" clrIdx="0">
    <p:extLst>
      <p:ext uri="{19B8F6BF-5375-455C-9EA6-DF929625EA0E}">
        <p15:presenceInfo xmlns:p15="http://schemas.microsoft.com/office/powerpoint/2012/main" userId="S::Monica.Xiao@informa.com::1e27f0c4-c410-41f0-931e-626854d9c1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E6E6E6"/>
    <a:srgbClr val="604A7B"/>
    <a:srgbClr val="10238C"/>
    <a:srgbClr val="31859C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7CDCBD-022F-46E5-95D4-CEB44F3C4EDB}" v="5" dt="2021-04-23T08:08:34.5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26" autoAdjust="0"/>
    <p:restoredTop sz="77832" autoAdjust="0"/>
  </p:normalViewPr>
  <p:slideViewPr>
    <p:cSldViewPr snapToGrid="0">
      <p:cViewPr varScale="1">
        <p:scale>
          <a:sx n="53" d="100"/>
          <a:sy n="53" d="100"/>
        </p:scale>
        <p:origin x="130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i, Sherry" userId="5a13449a-85f9-486a-90d8-2ff6a24770bd" providerId="ADAL" clId="{A17CDCBD-022F-46E5-95D4-CEB44F3C4EDB}"/>
    <pc:docChg chg="custSel addSld delSld modSld sldOrd">
      <pc:chgData name="Bai, Sherry" userId="5a13449a-85f9-486a-90d8-2ff6a24770bd" providerId="ADAL" clId="{A17CDCBD-022F-46E5-95D4-CEB44F3C4EDB}" dt="2021-04-26T16:07:02.316" v="304" actId="20577"/>
      <pc:docMkLst>
        <pc:docMk/>
      </pc:docMkLst>
      <pc:sldChg chg="modSp mod">
        <pc:chgData name="Bai, Sherry" userId="5a13449a-85f9-486a-90d8-2ff6a24770bd" providerId="ADAL" clId="{A17CDCBD-022F-46E5-95D4-CEB44F3C4EDB}" dt="2021-04-26T16:07:02.316" v="304" actId="20577"/>
        <pc:sldMkLst>
          <pc:docMk/>
          <pc:sldMk cId="2612010286" sldId="396"/>
        </pc:sldMkLst>
        <pc:spChg chg="mod">
          <ac:chgData name="Bai, Sherry" userId="5a13449a-85f9-486a-90d8-2ff6a24770bd" providerId="ADAL" clId="{A17CDCBD-022F-46E5-95D4-CEB44F3C4EDB}" dt="2021-04-26T16:07:02.316" v="304" actId="20577"/>
          <ac:spMkLst>
            <pc:docMk/>
            <pc:sldMk cId="2612010286" sldId="396"/>
            <ac:spMk id="4" creationId="{00000000-0000-0000-0000-000000000000}"/>
          </ac:spMkLst>
        </pc:spChg>
      </pc:sldChg>
      <pc:sldChg chg="modNotesTx">
        <pc:chgData name="Bai, Sherry" userId="5a13449a-85f9-486a-90d8-2ff6a24770bd" providerId="ADAL" clId="{A17CDCBD-022F-46E5-95D4-CEB44F3C4EDB}" dt="2021-04-23T08:03:48.046" v="227" actId="20577"/>
        <pc:sldMkLst>
          <pc:docMk/>
          <pc:sldMk cId="500958917" sldId="418"/>
        </pc:sldMkLst>
      </pc:sldChg>
      <pc:sldChg chg="delSp modSp mod delAnim">
        <pc:chgData name="Bai, Sherry" userId="5a13449a-85f9-486a-90d8-2ff6a24770bd" providerId="ADAL" clId="{A17CDCBD-022F-46E5-95D4-CEB44F3C4EDB}" dt="2021-04-26T16:00:21.384" v="250" actId="21"/>
        <pc:sldMkLst>
          <pc:docMk/>
          <pc:sldMk cId="3319164644" sldId="440"/>
        </pc:sldMkLst>
        <pc:grpChg chg="del">
          <ac:chgData name="Bai, Sherry" userId="5a13449a-85f9-486a-90d8-2ff6a24770bd" providerId="ADAL" clId="{A17CDCBD-022F-46E5-95D4-CEB44F3C4EDB}" dt="2021-04-26T15:59:59.815" v="249" actId="21"/>
          <ac:grpSpMkLst>
            <pc:docMk/>
            <pc:sldMk cId="3319164644" sldId="440"/>
            <ac:grpSpMk id="30" creationId="{00000000-0000-0000-0000-000000000000}"/>
          </ac:grpSpMkLst>
        </pc:grpChg>
        <pc:picChg chg="del">
          <ac:chgData name="Bai, Sherry" userId="5a13449a-85f9-486a-90d8-2ff6a24770bd" providerId="ADAL" clId="{A17CDCBD-022F-46E5-95D4-CEB44F3C4EDB}" dt="2021-04-26T16:00:21.384" v="250" actId="21"/>
          <ac:picMkLst>
            <pc:docMk/>
            <pc:sldMk cId="3319164644" sldId="440"/>
            <ac:picMk id="8" creationId="{00000000-0000-0000-0000-000000000000}"/>
          </ac:picMkLst>
        </pc:picChg>
        <pc:cxnChg chg="mod">
          <ac:chgData name="Bai, Sherry" userId="5a13449a-85f9-486a-90d8-2ff6a24770bd" providerId="ADAL" clId="{A17CDCBD-022F-46E5-95D4-CEB44F3C4EDB}" dt="2021-04-26T15:59:59.815" v="249" actId="21"/>
          <ac:cxnSpMkLst>
            <pc:docMk/>
            <pc:sldMk cId="3319164644" sldId="440"/>
            <ac:cxnSpMk id="16" creationId="{00000000-0000-0000-0000-000000000000}"/>
          </ac:cxnSpMkLst>
        </pc:cxnChg>
      </pc:sldChg>
      <pc:sldChg chg="delSp modSp mod delAnim modNotesTx">
        <pc:chgData name="Bai, Sherry" userId="5a13449a-85f9-486a-90d8-2ff6a24770bd" providerId="ADAL" clId="{A17CDCBD-022F-46E5-95D4-CEB44F3C4EDB}" dt="2021-04-26T15:38:46.287" v="248" actId="21"/>
        <pc:sldMkLst>
          <pc:docMk/>
          <pc:sldMk cId="549031127" sldId="443"/>
        </pc:sldMkLst>
        <pc:spChg chg="mod">
          <ac:chgData name="Bai, Sherry" userId="5a13449a-85f9-486a-90d8-2ff6a24770bd" providerId="ADAL" clId="{A17CDCBD-022F-46E5-95D4-CEB44F3C4EDB}" dt="2021-04-23T08:44:17.684" v="240" actId="20577"/>
          <ac:spMkLst>
            <pc:docMk/>
            <pc:sldMk cId="549031127" sldId="443"/>
            <ac:spMk id="5" creationId="{00000000-0000-0000-0000-000000000000}"/>
          </ac:spMkLst>
        </pc:spChg>
        <pc:picChg chg="del">
          <ac:chgData name="Bai, Sherry" userId="5a13449a-85f9-486a-90d8-2ff6a24770bd" providerId="ADAL" clId="{A17CDCBD-022F-46E5-95D4-CEB44F3C4EDB}" dt="2021-04-26T15:38:46.287" v="248" actId="21"/>
          <ac:picMkLst>
            <pc:docMk/>
            <pc:sldMk cId="549031127" sldId="443"/>
            <ac:picMk id="8" creationId="{7C94778B-CD10-4F16-BE82-7F7A0C117101}"/>
          </ac:picMkLst>
        </pc:picChg>
      </pc:sldChg>
      <pc:sldChg chg="del">
        <pc:chgData name="Bai, Sherry" userId="5a13449a-85f9-486a-90d8-2ff6a24770bd" providerId="ADAL" clId="{A17CDCBD-022F-46E5-95D4-CEB44F3C4EDB}" dt="2021-04-26T03:02:37.845" v="244" actId="2696"/>
        <pc:sldMkLst>
          <pc:docMk/>
          <pc:sldMk cId="4284710851" sldId="462"/>
        </pc:sldMkLst>
      </pc:sldChg>
      <pc:sldChg chg="del">
        <pc:chgData name="Bai, Sherry" userId="5a13449a-85f9-486a-90d8-2ff6a24770bd" providerId="ADAL" clId="{A17CDCBD-022F-46E5-95D4-CEB44F3C4EDB}" dt="2021-04-26T16:06:21.727" v="251" actId="2696"/>
        <pc:sldMkLst>
          <pc:docMk/>
          <pc:sldMk cId="787297022" sldId="480"/>
        </pc:sldMkLst>
      </pc:sldChg>
      <pc:sldChg chg="modNotesTx">
        <pc:chgData name="Bai, Sherry" userId="5a13449a-85f9-486a-90d8-2ff6a24770bd" providerId="ADAL" clId="{A17CDCBD-022F-46E5-95D4-CEB44F3C4EDB}" dt="2021-04-23T08:46:01.714" v="241" actId="20577"/>
        <pc:sldMkLst>
          <pc:docMk/>
          <pc:sldMk cId="3555546154" sldId="485"/>
        </pc:sldMkLst>
      </pc:sldChg>
      <pc:sldChg chg="del">
        <pc:chgData name="Bai, Sherry" userId="5a13449a-85f9-486a-90d8-2ff6a24770bd" providerId="ADAL" clId="{A17CDCBD-022F-46E5-95D4-CEB44F3C4EDB}" dt="2021-04-26T02:56:12.822" v="243" actId="2696"/>
        <pc:sldMkLst>
          <pc:docMk/>
          <pc:sldMk cId="4055470633" sldId="500"/>
        </pc:sldMkLst>
      </pc:sldChg>
      <pc:sldChg chg="del">
        <pc:chgData name="Bai, Sherry" userId="5a13449a-85f9-486a-90d8-2ff6a24770bd" providerId="ADAL" clId="{A17CDCBD-022F-46E5-95D4-CEB44F3C4EDB}" dt="2021-04-26T03:03:32.291" v="245" actId="2696"/>
        <pc:sldMkLst>
          <pc:docMk/>
          <pc:sldMk cId="4168853768" sldId="513"/>
        </pc:sldMkLst>
      </pc:sldChg>
      <pc:sldChg chg="del">
        <pc:chgData name="Bai, Sherry" userId="5a13449a-85f9-486a-90d8-2ff6a24770bd" providerId="ADAL" clId="{A17CDCBD-022F-46E5-95D4-CEB44F3C4EDB}" dt="2021-04-26T02:55:48.420" v="242" actId="2696"/>
        <pc:sldMkLst>
          <pc:docMk/>
          <pc:sldMk cId="775301062" sldId="530"/>
        </pc:sldMkLst>
      </pc:sldChg>
      <pc:sldChg chg="modSp new mod ord">
        <pc:chgData name="Bai, Sherry" userId="5a13449a-85f9-486a-90d8-2ff6a24770bd" providerId="ADAL" clId="{A17CDCBD-022F-46E5-95D4-CEB44F3C4EDB}" dt="2021-04-26T15:25:52.733" v="247" actId="20577"/>
        <pc:sldMkLst>
          <pc:docMk/>
          <pc:sldMk cId="3535440218" sldId="532"/>
        </pc:sldMkLst>
        <pc:spChg chg="mod">
          <ac:chgData name="Bai, Sherry" userId="5a13449a-85f9-486a-90d8-2ff6a24770bd" providerId="ADAL" clId="{A17CDCBD-022F-46E5-95D4-CEB44F3C4EDB}" dt="2021-04-23T08:01:06.321" v="33" actId="20577"/>
          <ac:spMkLst>
            <pc:docMk/>
            <pc:sldMk cId="3535440218" sldId="532"/>
            <ac:spMk id="2" creationId="{B4B9EA39-7858-4297-AB43-4C24ACD2B30F}"/>
          </ac:spMkLst>
        </pc:spChg>
        <pc:spChg chg="mod">
          <ac:chgData name="Bai, Sherry" userId="5a13449a-85f9-486a-90d8-2ff6a24770bd" providerId="ADAL" clId="{A17CDCBD-022F-46E5-95D4-CEB44F3C4EDB}" dt="2021-04-26T15:25:52.733" v="247" actId="20577"/>
          <ac:spMkLst>
            <pc:docMk/>
            <pc:sldMk cId="3535440218" sldId="532"/>
            <ac:spMk id="3" creationId="{31C6B804-4B9E-428E-ADC5-125CA86ABA2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WOS covered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E6E6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F04-4584-AEAE-FAC9C7C8FB9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062A594-2653-4C72-A037-58E1113CD8D0}" type="CELLRANGE">
                      <a:rPr lang="en-US" altLang="zh-CN" sz="1100" smtClean="0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FF04-4584-AEAE-FAC9C7C8FB9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6BBB32D-4CAA-426C-85F5-BF00481EC017}" type="CELLRANGE">
                      <a:rPr lang="en-US" altLang="zh-CN" dirty="0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FF04-4584-AEAE-FAC9C7C8FB9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F80189A-5A99-48B2-B4B2-63F7DD8E98BD}" type="CELLRANGE">
                      <a:rPr lang="en-US" altLang="zh-CN" smtClean="0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FF04-4584-AEAE-FAC9C7C8FB9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4E600E8-6E85-4D41-86FB-D556CF3A1B0F}" type="CELLRANGE">
                      <a:rPr lang="en-US" altLang="zh-CN" smtClean="0"/>
                      <a:pPr/>
                      <a:t>[CELLRANGE]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FF04-4584-AEAE-FAC9C7C8FB9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0B04A51-F039-451C-AAF3-EB91889EE256}" type="CELLRANGE">
                      <a:rPr lang="en-US" altLang="zh-CN" smtClean="0"/>
                      <a:pPr/>
                      <a:t>[CELLRANGE]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FF04-4584-AEAE-FAC9C7C8FB9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4DD6B44-2942-4273-9E5D-234D268FE65D}" type="CELLRANGE">
                      <a:rPr lang="en-US" altLang="zh-CN" smtClean="0"/>
                      <a:pPr/>
                      <a:t>[CELLRANGE]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FF04-4584-AEAE-FAC9C7C8FB9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372C9FB5-6443-460D-8E81-4C4C3D1CB06F}" type="CELLRANGE">
                      <a:rPr lang="en-US" altLang="zh-CN" smtClean="0"/>
                      <a:pPr/>
                      <a:t>[CELLRANGE]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FF04-4584-AEAE-FAC9C7C8FB9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D476E7AA-FF0C-4F70-B41B-B4A31C1DFFBD}" type="CELLRANGE">
                      <a:rPr lang="en-US" altLang="zh-CN" smtClean="0"/>
                      <a:pPr/>
                      <a:t>[CELLRANGE]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FF04-4584-AEAE-FAC9C7C8FB9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2A37F83B-74FD-454B-A077-D9DC0C80DCA0}" type="CELLRANGE">
                      <a:rPr lang="en-US" altLang="zh-CN" smtClean="0"/>
                      <a:pPr/>
                      <a:t>[CELLRANGE]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FF04-4584-AEAE-FAC9C7C8FB9C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588D5B8C-683B-4086-AEDB-288F52721682}" type="CELLRANGE">
                      <a:rPr lang="en-US" altLang="zh-CN" smtClean="0"/>
                      <a:pPr/>
                      <a:t>[CELLRANGE]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FF04-4584-AEAE-FAC9C7C8FB9C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5670A2CD-8E37-4585-889E-5CC243BCA0DF}" type="CELLRANGE">
                      <a:rPr lang="en-US" altLang="zh-CN" smtClean="0"/>
                      <a:pPr/>
                      <a:t>[CELLRANGE]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FF04-4584-AEAE-FAC9C7C8FB9C}"/>
                </c:ext>
              </c:extLst>
            </c:dLbl>
            <c:dLbl>
              <c:idx val="13"/>
              <c:layout>
                <c:manualLayout>
                  <c:x val="4.0877310775066997E-3"/>
                  <c:y val="-8.5936501967686754E-17"/>
                </c:manualLayout>
              </c:layout>
              <c:tx>
                <c:rich>
                  <a:bodyPr/>
                  <a:lstStyle/>
                  <a:p>
                    <a:fld id="{A84CB9F9-91FD-4AC1-85CF-B7E333B90B6E}" type="CELLRANGE">
                      <a:rPr lang="en-US" altLang="zh-CN" smtClean="0"/>
                      <a:pPr/>
                      <a:t>[CELLRANGE]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FF04-4584-AEAE-FAC9C7C8FB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overflow" horzOverflow="overflow" vert="horz" wrap="square" lIns="0" tIns="0" rIns="0" bIns="0" anchor="ctr" anchorCtr="0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生物地球环境与食品科学</c:v>
                </c:pt>
                <c:pt idx="1">
                  <c:v>化学</c:v>
                </c:pt>
                <c:pt idx="2">
                  <c:v>工程计算与技术</c:v>
                </c:pt>
                <c:pt idx="3">
                  <c:v>数学与统计学</c:v>
                </c:pt>
                <c:pt idx="4">
                  <c:v>物理学</c:v>
                </c:pt>
                <c:pt idx="5">
                  <c:v>运动科学与医学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169</c:v>
                </c:pt>
                <c:pt idx="1">
                  <c:v>47</c:v>
                </c:pt>
                <c:pt idx="2">
                  <c:v>160</c:v>
                </c:pt>
                <c:pt idx="3">
                  <c:v>43</c:v>
                </c:pt>
                <c:pt idx="4">
                  <c:v>28</c:v>
                </c:pt>
                <c:pt idx="5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Sheet1!$F$2:$F$7</c15:f>
                <c15:dlblRangeCache>
                  <c:ptCount val="6"/>
                  <c:pt idx="0">
                    <c:v>88.95%</c:v>
                  </c:pt>
                  <c:pt idx="1">
                    <c:v>95.92%</c:v>
                  </c:pt>
                  <c:pt idx="2">
                    <c:v>86.96%</c:v>
                  </c:pt>
                  <c:pt idx="3">
                    <c:v>81.13%</c:v>
                  </c:pt>
                  <c:pt idx="4">
                    <c:v>90.32%</c:v>
                  </c:pt>
                  <c:pt idx="5">
                    <c:v>87.50%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FF04-4584-AEAE-FAC9C7C8FB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bg1"/>
              </a:bgClr>
            </a:pattFill>
            <a:ln w="3175"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pattFill prst="ltUpDiag">
                <a:fgClr>
                  <a:srgbClr val="E6E6E6"/>
                </a:fgClr>
                <a:bgClr>
                  <a:schemeClr val="bg1"/>
                </a:bgClr>
              </a:patt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7AD-4D13-8D2C-2E8441B171D4}"/>
              </c:ext>
            </c:extLst>
          </c:dPt>
          <c:cat>
            <c:strRef>
              <c:f>Sheet1!$A$2:$A$7</c:f>
              <c:strCache>
                <c:ptCount val="6"/>
                <c:pt idx="0">
                  <c:v>生物地球环境与食品科学</c:v>
                </c:pt>
                <c:pt idx="1">
                  <c:v>化学</c:v>
                </c:pt>
                <c:pt idx="2">
                  <c:v>工程计算与技术</c:v>
                </c:pt>
                <c:pt idx="3">
                  <c:v>数学与统计学</c:v>
                </c:pt>
                <c:pt idx="4">
                  <c:v>物理学</c:v>
                </c:pt>
                <c:pt idx="5">
                  <c:v>运动科学与医学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21</c:v>
                </c:pt>
                <c:pt idx="1">
                  <c:v>2</c:v>
                </c:pt>
                <c:pt idx="2">
                  <c:v>24</c:v>
                </c:pt>
                <c:pt idx="3">
                  <c:v>10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04-4584-AEAE-FAC9C7C8FB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9569152"/>
        <c:axId val="1316752768"/>
      </c:barChart>
      <c:catAx>
        <c:axId val="130956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16752768"/>
        <c:crosses val="autoZero"/>
        <c:auto val="1"/>
        <c:lblAlgn val="ctr"/>
        <c:lblOffset val="100"/>
        <c:noMultiLvlLbl val="0"/>
      </c:catAx>
      <c:valAx>
        <c:axId val="131675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09569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CFC6F-F73D-4AA6-AA6C-88F78195A540}" type="datetimeFigureOut">
              <a:rPr lang="en-GB" smtClean="0"/>
              <a:t>26/04/2021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B5B4D-5BF3-4B99-B311-DFB84AFC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87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B32EF-6CE4-43B6-AD20-036CD3FC34BF}" type="datetimeFigureOut">
              <a:rPr lang="en-GB" smtClean="0"/>
              <a:t>26/04/2021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2F4F6-333B-4475-975F-EA4C8BA69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74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444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我们平时可以通过兰州理工大学图书馆网站查找</a:t>
            </a:r>
            <a:r>
              <a:rPr lang="en-US" altLang="zh-CN" dirty="0"/>
              <a:t>T&amp;F</a:t>
            </a:r>
            <a:r>
              <a:rPr lang="zh-CN" altLang="en-US" dirty="0"/>
              <a:t>的资源介绍并访问，咱学校图书馆首页有三个资源列表入口，以横向导航栏为例，</a:t>
            </a:r>
            <a:r>
              <a:rPr lang="en-US" altLang="zh-CN" dirty="0"/>
              <a:t>1. </a:t>
            </a:r>
            <a:r>
              <a:rPr lang="zh-CN" altLang="en-US" dirty="0"/>
              <a:t>打开</a:t>
            </a:r>
            <a:r>
              <a:rPr lang="en-US" altLang="zh-CN" dirty="0"/>
              <a:t>【</a:t>
            </a:r>
            <a:r>
              <a:rPr lang="zh-CN" altLang="en-US" dirty="0"/>
              <a:t>资源</a:t>
            </a:r>
            <a:r>
              <a:rPr lang="en-US" altLang="zh-CN" dirty="0"/>
              <a:t>】</a:t>
            </a:r>
            <a:r>
              <a:rPr lang="zh-CN" altLang="en-US" dirty="0"/>
              <a:t>下拉菜单，点击</a:t>
            </a:r>
            <a:r>
              <a:rPr lang="en-US" altLang="zh-CN" dirty="0"/>
              <a:t>【</a:t>
            </a:r>
            <a:r>
              <a:rPr lang="zh-CN" altLang="en-US" dirty="0"/>
              <a:t>电子资源</a:t>
            </a:r>
            <a:r>
              <a:rPr lang="en-US" altLang="zh-CN" dirty="0"/>
              <a:t>】</a:t>
            </a:r>
            <a:r>
              <a:rPr lang="zh-CN" altLang="en-US" dirty="0"/>
              <a:t>，</a:t>
            </a:r>
            <a:r>
              <a:rPr lang="en-US" altLang="zh-CN" dirty="0"/>
              <a:t>2. </a:t>
            </a:r>
            <a:r>
              <a:rPr lang="zh-CN" altLang="en-US" dirty="0"/>
              <a:t>进入</a:t>
            </a:r>
            <a:r>
              <a:rPr lang="en-US" altLang="zh-CN" dirty="0"/>
              <a:t>【</a:t>
            </a:r>
            <a:r>
              <a:rPr lang="zh-CN" altLang="en-US" dirty="0"/>
              <a:t>数据库导航</a:t>
            </a:r>
            <a:r>
              <a:rPr lang="en-US" altLang="zh-CN" dirty="0"/>
              <a:t>】</a:t>
            </a:r>
            <a:r>
              <a:rPr lang="zh-CN" altLang="en-US" dirty="0"/>
              <a:t>页面。</a:t>
            </a:r>
            <a:r>
              <a:rPr lang="en-US" altLang="zh-CN" dirty="0"/>
              <a:t>3.</a:t>
            </a:r>
            <a:r>
              <a:rPr lang="zh-CN" altLang="en-US" dirty="0"/>
              <a:t>在首字母列表中点击</a:t>
            </a:r>
            <a:r>
              <a:rPr lang="en-US" altLang="zh-CN" dirty="0"/>
              <a:t>【T】</a:t>
            </a:r>
            <a:r>
              <a:rPr lang="zh-CN" altLang="en-US" dirty="0"/>
              <a:t>，查看右下方的</a:t>
            </a:r>
            <a:r>
              <a:rPr lang="en-US" altLang="zh-CN" dirty="0"/>
              <a:t>【</a:t>
            </a:r>
            <a:r>
              <a:rPr lang="zh-CN" altLang="en-US" dirty="0"/>
              <a:t>外文数据库</a:t>
            </a:r>
            <a:r>
              <a:rPr lang="en-US" altLang="zh-CN" dirty="0"/>
              <a:t>】</a:t>
            </a:r>
            <a:r>
              <a:rPr lang="zh-CN" altLang="en-US" dirty="0"/>
              <a:t>列表，就会发现</a:t>
            </a:r>
            <a:r>
              <a:rPr lang="en-US" altLang="zh-CN" dirty="0"/>
              <a:t>Taylor &amp; Francis ST</a:t>
            </a:r>
            <a:r>
              <a:rPr lang="zh-CN" altLang="en-US" dirty="0"/>
              <a:t>数据库了。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617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我们还提供个人账号校外访问。直接在校园网</a:t>
            </a:r>
            <a:r>
              <a:rPr lang="en-US" altLang="zh-CN" dirty="0"/>
              <a:t>IP</a:t>
            </a:r>
            <a:r>
              <a:rPr lang="zh-CN" altLang="en-US" dirty="0"/>
              <a:t>范围内注册个人帐号，就可以通过在校外登录个人账号的方法，获得</a:t>
            </a:r>
            <a:r>
              <a:rPr lang="en-US" altLang="zh-CN" dirty="0"/>
              <a:t>90</a:t>
            </a:r>
            <a:r>
              <a:rPr lang="zh-CN" altLang="en-US" dirty="0"/>
              <a:t>天的校外访问权限。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223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现在让我们来看一下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Taylor &amp; Francis Online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平台的首页。顶端可以找到我们学校的英文名称，说明我们当前的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已经被平台识别。还有我们的个人账号登录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管理入口。往下是快速检索工具栏和高级检索按钮，如果我们对这个平台不是很熟悉的话，还可以根据下面这个学科列表找到感兴趣的内容来查看。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再往下就是为不同的使用者准备的资源入口了。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我们注意到鼠标悬停在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Access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这里，颜色会变为橙色，点击这个链接可以查看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T&amp;F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的开放获取相关政策和内容。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这里有每天更新的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篇编辑推荐的热点文章，以及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T&amp;F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做的一些行业调查，最新动态等等内容。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最后是整个网站的分类信息，包括开放获取、支持帮助、新闻发布等等。</a:t>
            </a:r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11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接下来我们来了解一下平台的使用。通过搜索平台文献，可以查找到您感兴趣的文章。通过查阅文章，可以帮助您省时省力的开展科研；查阅期刊可以帮助您更加了解您专业领域的期刊。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304C-4D64-4F67-9BFC-156AE7BEFE7F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04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304C-4D64-4F67-9BFC-156AE7BEFE7F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558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104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在检索结果的下方，我们可以看到有三种文献形式，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224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486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229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16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048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62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81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227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806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422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812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8488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034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1984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07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6420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964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8134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1262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304C-4D64-4F67-9BFC-156AE7BEFE7F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384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99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31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兰州理工大学工程学、材料科学、化学三个学科进入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排名全球前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另外土木工程、机械工程、材料科学与工程、控制科学与工程等学科也都非常有特色。今天就来给大家介绍几份相关的期刊。欢迎大家查阅，或者把它们作为自己投稿的目标期刊。这里我给每一份期刊都做了一个二维码，想了解详细信息的话，可以直接扫描二维码去期刊主页查看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工程学重点期刊：</a:t>
            </a:r>
            <a:endParaRPr lang="en-US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《</a:t>
            </a:r>
            <a:r>
              <a:rPr lang="zh-CN" altLang="en-US" sz="1200" dirty="0"/>
              <a:t>国际生产研究期刊</a:t>
            </a:r>
            <a:r>
              <a:rPr lang="en-US" altLang="zh-CN" sz="1200" dirty="0"/>
              <a:t>》</a:t>
            </a:r>
            <a:r>
              <a:rPr lang="zh-CN" altLang="en-US" sz="1200" dirty="0"/>
              <a:t>：</a:t>
            </a:r>
            <a:r>
              <a:rPr lang="en-US" altLang="zh-CN" sz="1200" dirty="0"/>
              <a:t>1961</a:t>
            </a:r>
            <a:r>
              <a:rPr lang="zh-CN" altLang="en-US" sz="1200" dirty="0"/>
              <a:t>年创刊，今年是该刊创刊</a:t>
            </a:r>
            <a:r>
              <a:rPr lang="en-US" altLang="zh-CN" sz="1200" dirty="0"/>
              <a:t>60</a:t>
            </a:r>
            <a:r>
              <a:rPr lang="zh-CN" altLang="en-US" sz="1200" dirty="0"/>
              <a:t>周年。</a:t>
            </a:r>
            <a:r>
              <a:rPr lang="zh-CN" altLang="en-US" sz="1200" i="0" dirty="0"/>
              <a:t>发表有关制造和生产工程、物流、生产经济学和生产策略方面的领先研究。</a:t>
            </a:r>
            <a:endParaRPr lang="en-US" altLang="zh-CN" sz="1200" i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《</a:t>
            </a:r>
            <a:r>
              <a:rPr lang="zh-CN" altLang="en-US" sz="1200" dirty="0"/>
              <a:t>工程优化</a:t>
            </a:r>
            <a:r>
              <a:rPr lang="en-US" altLang="zh-CN" sz="1200" dirty="0"/>
              <a:t>》</a:t>
            </a:r>
            <a:r>
              <a:rPr lang="zh-CN" altLang="en-US" sz="1200" dirty="0"/>
              <a:t>：发表有关优化和工程适用性创新的研究，包括数值优化算法和运筹学方法。</a:t>
            </a:r>
            <a:endParaRPr lang="en-US" altLang="zh-CN" sz="1200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5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材料科学重点期刊：</a:t>
            </a:r>
            <a:endParaRPr lang="en-US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《</a:t>
            </a:r>
            <a:r>
              <a:rPr lang="zh-CN" altLang="en-US" sz="1200" dirty="0"/>
              <a:t>材料与制造工艺</a:t>
            </a:r>
            <a:r>
              <a:rPr lang="en-US" altLang="zh-CN" sz="1200" dirty="0"/>
              <a:t>》</a:t>
            </a:r>
            <a:r>
              <a:rPr lang="zh-CN" altLang="en-US" sz="1200" dirty="0"/>
              <a:t>：</a:t>
            </a:r>
            <a:r>
              <a:rPr lang="zh-CN" altLang="en-US" sz="1200" i="0" dirty="0"/>
              <a:t>发表用于新的制造技术、过程和自动化方面的原材料使用、能源和过程效率、控制和技术等研究成果。</a:t>
            </a:r>
            <a:endParaRPr lang="en-US" altLang="zh-CN" sz="1200" i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《</a:t>
            </a:r>
            <a:r>
              <a:rPr lang="zh-CN" altLang="en-US" sz="1200" dirty="0"/>
              <a:t>材料科学与技术</a:t>
            </a:r>
            <a:r>
              <a:rPr lang="en-US" altLang="zh-CN" sz="1200" dirty="0"/>
              <a:t>》</a:t>
            </a:r>
            <a:r>
              <a:rPr lang="zh-CN" altLang="en-US" sz="1200" dirty="0"/>
              <a:t>：是英国材料、矿物与矿业学会的期刊，发表有关材料科学，材料工程和技术的基础和技术方面的研究。</a:t>
            </a:r>
            <a:endParaRPr lang="en-US" altLang="zh-CN" sz="1200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360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虽然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Taylor &amp; Francis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可以说是最大的社会科学出版商，不过，她其实还是有很多不错的医学期刊资源的。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Taylor &amp; Francis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日针对新冠病毒这个全球性的健康问题，开放了所有与冠状病毒相关的，经过同行评审的科研论文。屏幕右边的二维码提供了相关研究的列表。欢迎大家查看。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另外，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Taylor &amp; Francis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在惠康基金会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Wellcome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Trust)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的协调下，签署了一份联合声明，共享有关新冠病毒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nCoV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爆发的研究数据和发现。这份联合声明的目的是：支持科研人员、期刊和基因会，确保快速公开的共享所有跟疫情相关的研究发现和数据，提供公共卫生紧急应对信息，帮助挽救生命。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38980-1CC0-4568-9862-35EA24FB4F8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70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了解了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Taylor &amp; Francis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都有哪些期刊资源之后呢，让我们来看看怎么访问这些资源。我们可以通过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Taylor &amp; Francis Online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期刊平台来访问这些期刊内容。平台网址是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www.tandfonline.com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。目前提供了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2700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余种，经同行评审的期刊，覆盖人文社科、科学技术、医学等领域，文献数量达到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余万篇。同时，平台给不同使用者准备了支持信息和使用指南。可以通过平台上提供的网页入口访问到：图书馆员、作者、编辑和学协会的相应支持资源。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304C-4D64-4F67-9BFC-156AE7BEFE7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40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2400" y="1773238"/>
            <a:ext cx="9855200" cy="1655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74333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12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67" y="2852738"/>
            <a:ext cx="10414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677" name="Picture 5"/>
          <p:cNvPicPr>
            <a:picLocks noChangeAspect="1" noChangeArrowheads="1"/>
          </p:cNvPicPr>
          <p:nvPr/>
        </p:nvPicPr>
        <p:blipFill>
          <a:blip r:embed="rId3" cstate="print"/>
          <a:srcRect t="15486" r="83788"/>
          <a:stretch>
            <a:fillRect/>
          </a:stretch>
        </p:blipFill>
        <p:spPr bwMode="auto">
          <a:xfrm>
            <a:off x="10367434" y="1"/>
            <a:ext cx="1824567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4095736" y="6572273"/>
            <a:ext cx="3860800" cy="1809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531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364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491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3051" y="188914"/>
            <a:ext cx="2590800" cy="6192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0651" y="188914"/>
            <a:ext cx="7569200" cy="6192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214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90651" y="1412876"/>
            <a:ext cx="508000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3851" y="1412876"/>
            <a:ext cx="508000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524626"/>
            <a:ext cx="3860800" cy="18097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472334" y="6500814"/>
            <a:ext cx="673100" cy="312737"/>
          </a:xfrm>
        </p:spPr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742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90651" y="1412876"/>
            <a:ext cx="10363200" cy="4968875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5600" y="6524626"/>
            <a:ext cx="3860800" cy="18097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472334" y="6500814"/>
            <a:ext cx="673100" cy="312737"/>
          </a:xfrm>
        </p:spPr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629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800000"/>
            <a:ext cx="10272000" cy="43920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60000" y="792000"/>
            <a:ext cx="10272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23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55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45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0651" y="1412876"/>
            <a:ext cx="50800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3851" y="1412876"/>
            <a:ext cx="50800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21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38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89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28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60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06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0651" y="1412876"/>
            <a:ext cx="103632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65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24626"/>
            <a:ext cx="38608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3399"/>
                </a:solidFill>
                <a:latin typeface="+mn-lt"/>
              </a:defRPr>
            </a:lvl1pPr>
          </a:lstStyle>
          <a:p>
            <a:endParaRPr lang="en-GB"/>
          </a:p>
        </p:txBody>
      </p:sp>
      <p:pic>
        <p:nvPicPr>
          <p:cNvPr id="411653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967" y="2852738"/>
            <a:ext cx="10414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4" name="Picture 6"/>
          <p:cNvPicPr>
            <a:picLocks noChangeAspect="1" noChangeArrowheads="1"/>
          </p:cNvPicPr>
          <p:nvPr/>
        </p:nvPicPr>
        <p:blipFill>
          <a:blip r:embed="rId18" cstate="print"/>
          <a:srcRect t="15486" r="83788"/>
          <a:stretch>
            <a:fillRect/>
          </a:stretch>
        </p:blipFill>
        <p:spPr bwMode="auto">
          <a:xfrm>
            <a:off x="10367434" y="1"/>
            <a:ext cx="1824567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07584" y="188913"/>
            <a:ext cx="891328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16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72334" y="6500814"/>
            <a:ext cx="6731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3399"/>
                </a:solidFill>
                <a:latin typeface="+mn-lt"/>
              </a:defRPr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MSIPCMContentMarking" descr="{&quot;HashCode&quot;:-1348403003,&quot;Placement&quot;:&quot;Footer&quot;,&quot;Top&quot;:521.10614,&quot;Left&quot;:0.0,&quot;SlideWidth&quot;:960,&quot;SlideHeight&quot;:540}">
            <a:extLst>
              <a:ext uri="{FF2B5EF4-FFF2-40B4-BE49-F238E27FC236}">
                <a16:creationId xmlns:a16="http://schemas.microsoft.com/office/drawing/2014/main" id="{7083273F-2DCC-4127-A3E5-43FE1ED4A243}"/>
              </a:ext>
            </a:extLst>
          </p:cNvPr>
          <p:cNvSpPr txBox="1"/>
          <p:nvPr userDrawn="1"/>
        </p:nvSpPr>
        <p:spPr>
          <a:xfrm>
            <a:off x="0" y="6618048"/>
            <a:ext cx="2130404" cy="23995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78D7"/>
                </a:solidFill>
                <a:latin typeface="Rockwell" panose="02060603020205020403" pitchFamily="18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53799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andfonline.com/s/article/Searching-our-sit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0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ndfonline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3933" y="1589214"/>
            <a:ext cx="9855200" cy="1655762"/>
          </a:xfrm>
        </p:spPr>
        <p:txBody>
          <a:bodyPr/>
          <a:lstStyle/>
          <a:p>
            <a:r>
              <a:rPr lang="en-GB" sz="4400" dirty="0">
                <a:latin typeface="Calibri" panose="020F0502020204030204" pitchFamily="34" charset="0"/>
              </a:rPr>
              <a:t>Taylor &amp; Francis Online</a:t>
            </a:r>
            <a:br>
              <a:rPr lang="en-GB" sz="4400" dirty="0">
                <a:latin typeface="Calibri" panose="020F0502020204030204" pitchFamily="34" charset="0"/>
              </a:rPr>
            </a:br>
            <a:r>
              <a:rPr lang="zh-CN" altLang="en-US" sz="4400" dirty="0">
                <a:solidFill>
                  <a:srgbClr val="10238C"/>
                </a:solidFill>
              </a:rPr>
              <a:t>期刊平台在线培训</a:t>
            </a:r>
            <a:br>
              <a:rPr lang="en-US" altLang="zh-CN" sz="4400" dirty="0">
                <a:solidFill>
                  <a:srgbClr val="10238C"/>
                </a:solidFill>
              </a:rPr>
            </a:br>
            <a:endParaRPr lang="en-GB" sz="4400" dirty="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890355"/>
            <a:ext cx="8534400" cy="545151"/>
          </a:xfrm>
        </p:spPr>
        <p:txBody>
          <a:bodyPr/>
          <a:lstStyle/>
          <a:p>
            <a:r>
              <a:rPr lang="zh-CN" altLang="en-US" dirty="0">
                <a:solidFill>
                  <a:srgbClr val="10238C"/>
                </a:solidFill>
                <a:latin typeface="Calibri" panose="020F0502020204030204" pitchFamily="34" charset="0"/>
              </a:rPr>
              <a:t>欢迎参加</a:t>
            </a:r>
            <a:endParaRPr lang="en-US" altLang="zh-CN" dirty="0">
              <a:solidFill>
                <a:srgbClr val="10238C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67" y="3060422"/>
            <a:ext cx="4164531" cy="23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7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D95AC-3AF6-43FF-B336-60D7ED5F1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07" y="1333400"/>
            <a:ext cx="9744781" cy="5524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平台访问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访问路径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FD3418-ED38-411E-B0D3-7D28D5C1F9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4" t="17650" r="53295" b="10924"/>
          <a:stretch/>
        </p:blipFill>
        <p:spPr>
          <a:xfrm>
            <a:off x="7646670" y="1680210"/>
            <a:ext cx="514350" cy="12954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EEB26E1-83BE-4154-9AC3-C5EADFDD73B2}"/>
              </a:ext>
            </a:extLst>
          </p:cNvPr>
          <p:cNvGrpSpPr/>
          <p:nvPr/>
        </p:nvGrpSpPr>
        <p:grpSpPr>
          <a:xfrm>
            <a:off x="6162261" y="1696112"/>
            <a:ext cx="4507947" cy="3153166"/>
            <a:chOff x="6162261" y="1696112"/>
            <a:chExt cx="4507947" cy="315316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C6EE8A1-71B4-49DE-88F9-B280BC4E2BF7}"/>
                </a:ext>
              </a:extLst>
            </p:cNvPr>
            <p:cNvSpPr/>
            <p:nvPr/>
          </p:nvSpPr>
          <p:spPr>
            <a:xfrm>
              <a:off x="6162261" y="2385391"/>
              <a:ext cx="445273" cy="222637"/>
            </a:xfrm>
            <a:prstGeom prst="roundRect">
              <a:avLst/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6AE9CB6-31FC-45B4-B04F-CDF5C196F132}"/>
                </a:ext>
              </a:extLst>
            </p:cNvPr>
            <p:cNvSpPr/>
            <p:nvPr/>
          </p:nvSpPr>
          <p:spPr>
            <a:xfrm>
              <a:off x="8652345" y="3904867"/>
              <a:ext cx="445273" cy="222637"/>
            </a:xfrm>
            <a:prstGeom prst="roundRect">
              <a:avLst/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11A4E5A-1BDC-4E7A-8B1B-830C88C8CD78}"/>
                </a:ext>
              </a:extLst>
            </p:cNvPr>
            <p:cNvSpPr/>
            <p:nvPr/>
          </p:nvSpPr>
          <p:spPr>
            <a:xfrm>
              <a:off x="7646670" y="1696112"/>
              <a:ext cx="445273" cy="222637"/>
            </a:xfrm>
            <a:prstGeom prst="roundRect">
              <a:avLst/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02DC21A-1211-4E0B-B25B-595A4EA32ADF}"/>
                </a:ext>
              </a:extLst>
            </p:cNvPr>
            <p:cNvCxnSpPr>
              <a:cxnSpLocks/>
              <a:stCxn id="30" idx="0"/>
              <a:endCxn id="10" idx="2"/>
            </p:cNvCxnSpPr>
            <p:nvPr/>
          </p:nvCxnSpPr>
          <p:spPr>
            <a:xfrm flipH="1" flipV="1">
              <a:off x="7869307" y="1918749"/>
              <a:ext cx="2246903" cy="228419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522E28-A051-445E-B99A-ED9F48798A49}"/>
                </a:ext>
              </a:extLst>
            </p:cNvPr>
            <p:cNvCxnSpPr>
              <a:cxnSpLocks/>
              <a:stCxn id="30" idx="0"/>
              <a:endCxn id="8" idx="2"/>
            </p:cNvCxnSpPr>
            <p:nvPr/>
          </p:nvCxnSpPr>
          <p:spPr>
            <a:xfrm flipH="1" flipV="1">
              <a:off x="6384898" y="2608028"/>
              <a:ext cx="3731312" cy="159491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B3401E2-B538-4B14-88DF-4C79AF996834}"/>
                </a:ext>
              </a:extLst>
            </p:cNvPr>
            <p:cNvCxnSpPr>
              <a:cxnSpLocks/>
              <a:stCxn id="30" idx="0"/>
              <a:endCxn id="9" idx="3"/>
            </p:cNvCxnSpPr>
            <p:nvPr/>
          </p:nvCxnSpPr>
          <p:spPr>
            <a:xfrm flipH="1" flipV="1">
              <a:off x="9097618" y="4016186"/>
              <a:ext cx="1018592" cy="18676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8DCAFFB-8E6A-4F66-B49E-B98D554D1B85}"/>
                </a:ext>
              </a:extLst>
            </p:cNvPr>
            <p:cNvSpPr txBox="1"/>
            <p:nvPr/>
          </p:nvSpPr>
          <p:spPr>
            <a:xfrm>
              <a:off x="9562212" y="4202947"/>
              <a:ext cx="11079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9933"/>
                  </a:solidFill>
                </a:rPr>
                <a:t>点击进入</a:t>
              </a:r>
              <a:endParaRPr lang="en-US" altLang="zh-CN" dirty="0">
                <a:solidFill>
                  <a:srgbClr val="FF9933"/>
                </a:solidFill>
              </a:endParaRPr>
            </a:p>
            <a:p>
              <a:r>
                <a:rPr lang="zh-CN" altLang="en-US" dirty="0">
                  <a:solidFill>
                    <a:srgbClr val="FF9933"/>
                  </a:solidFill>
                </a:rPr>
                <a:t>资源列表</a:t>
              </a:r>
              <a:endParaRPr lang="en-US" dirty="0">
                <a:solidFill>
                  <a:srgbClr val="FF9933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A63641-D571-4775-BA23-BC926ECA5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606" y="1333400"/>
            <a:ext cx="9744781" cy="553040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5DF0DE0-CF54-4475-8BDF-2AFFEFB6132E}"/>
              </a:ext>
            </a:extLst>
          </p:cNvPr>
          <p:cNvGrpSpPr/>
          <p:nvPr/>
        </p:nvGrpSpPr>
        <p:grpSpPr>
          <a:xfrm>
            <a:off x="2945219" y="3732028"/>
            <a:ext cx="2587502" cy="988828"/>
            <a:chOff x="2945219" y="3732028"/>
            <a:chExt cx="2587502" cy="98882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AE4CDA2-3A74-4603-B0D2-F9B54963A18F}"/>
                </a:ext>
              </a:extLst>
            </p:cNvPr>
            <p:cNvSpPr/>
            <p:nvPr/>
          </p:nvSpPr>
          <p:spPr>
            <a:xfrm>
              <a:off x="2945219" y="3732028"/>
              <a:ext cx="2009553" cy="646331"/>
            </a:xfrm>
            <a:prstGeom prst="roundRect">
              <a:avLst/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606804E-C50A-4CFF-A9D5-726F9D9B9A15}"/>
                </a:ext>
              </a:extLst>
            </p:cNvPr>
            <p:cNvCxnSpPr/>
            <p:nvPr/>
          </p:nvCxnSpPr>
          <p:spPr>
            <a:xfrm flipH="1" flipV="1">
              <a:off x="4763386" y="4191598"/>
              <a:ext cx="769335" cy="52925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41D59E7-1C32-4071-9E81-5E8A542D57F3}"/>
              </a:ext>
            </a:extLst>
          </p:cNvPr>
          <p:cNvSpPr/>
          <p:nvPr/>
        </p:nvSpPr>
        <p:spPr>
          <a:xfrm>
            <a:off x="6018028" y="6113721"/>
            <a:ext cx="2806995" cy="180753"/>
          </a:xfrm>
          <a:prstGeom prst="round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0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平台访问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校外访问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5622B-C0A1-4E03-AE21-E28F94AF0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09" y="1327594"/>
            <a:ext cx="9744781" cy="553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45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平台特点 </a:t>
            </a:r>
            <a:r>
              <a:rPr lang="en-US" altLang="zh-CN" dirty="0">
                <a:latin typeface="Calibri" panose="020F0502020204030204" pitchFamily="34" charset="0"/>
              </a:rPr>
              <a:t>- </a:t>
            </a:r>
            <a:r>
              <a:rPr lang="zh-CN" altLang="en-US" dirty="0">
                <a:latin typeface="Calibri" panose="020F0502020204030204" pitchFamily="34" charset="0"/>
              </a:rPr>
              <a:t>发现 ∙ 学习 ∙ 分享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9E4FDD-E210-4DE2-BDAB-0E02B2CDE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965"/>
          <a:stretch/>
        </p:blipFill>
        <p:spPr>
          <a:xfrm>
            <a:off x="1407584" y="1310722"/>
            <a:ext cx="10347464" cy="8439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E96B8-A822-47DE-AC19-80D8FFA6F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10" b="7365"/>
          <a:stretch/>
        </p:blipFill>
        <p:spPr>
          <a:xfrm>
            <a:off x="1407584" y="9750056"/>
            <a:ext cx="10347464" cy="7840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B05826-D9BA-4D65-8A7B-2FA536E86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1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5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3.75E-6 -0.746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3.75E-6 -0.746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74676 L -3.75E-6 -1.565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070" y="1359819"/>
            <a:ext cx="9575216" cy="4107389"/>
          </a:xfrm>
        </p:spPr>
        <p:txBody>
          <a:bodyPr>
            <a:normAutofit/>
          </a:bodyPr>
          <a:lstStyle/>
          <a:p>
            <a:endParaRPr lang="en-US" dirty="0">
              <a:latin typeface="Calibri" panose="020F0502020204030204" pitchFamily="34" charset="0"/>
            </a:endParaRPr>
          </a:p>
          <a:p>
            <a:r>
              <a:rPr lang="zh-CN" altLang="en-US" dirty="0">
                <a:latin typeface="Calibri" panose="020F0502020204030204" pitchFamily="34" charset="0"/>
              </a:rPr>
              <a:t>搜索文献：查找您感兴趣的文章</a:t>
            </a:r>
            <a:endParaRPr lang="en-US" altLang="zh-CN" dirty="0">
              <a:latin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</a:endParaRPr>
          </a:p>
          <a:p>
            <a:r>
              <a:rPr lang="zh-CN" altLang="en-US" dirty="0">
                <a:latin typeface="Calibri" panose="020F0502020204030204" pitchFamily="34" charset="0"/>
              </a:rPr>
              <a:t>查阅文章：帮助您省时省力的开展科研</a:t>
            </a:r>
            <a:endParaRPr lang="en-US" altLang="zh-CN" dirty="0">
              <a:latin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</a:endParaRPr>
          </a:p>
          <a:p>
            <a:r>
              <a:rPr lang="zh-CN" altLang="en-US" dirty="0">
                <a:latin typeface="Calibri" panose="020F0502020204030204" pitchFamily="34" charset="0"/>
              </a:rPr>
              <a:t>查阅期刊：了解您专业领域的期刊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9984" y="341313"/>
            <a:ext cx="891328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9pPr>
          </a:lstStyle>
          <a:p>
            <a:r>
              <a:rPr lang="zh-CN" altLang="en-US" kern="0" dirty="0">
                <a:latin typeface="Calibri" panose="020F0502020204030204" pitchFamily="34" charset="0"/>
              </a:rPr>
              <a:t>平台使用</a:t>
            </a:r>
            <a:endParaRPr lang="en-GB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324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BF19B-5360-4AA3-8E53-1876C38A0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85" y="1341752"/>
            <a:ext cx="6544100" cy="371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检索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1BF03-5006-4494-B1F1-84DE9DDB1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8"/>
          <a:stretch/>
        </p:blipFill>
        <p:spPr>
          <a:xfrm>
            <a:off x="2449913" y="1804258"/>
            <a:ext cx="6541777" cy="371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04D89-A3F8-4A4E-94AB-4E1D88C61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203" y="2330581"/>
            <a:ext cx="6540664" cy="371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2E9E40-B130-47FE-971A-217E3BE802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2597"/>
          <a:stretch/>
        </p:blipFill>
        <p:spPr>
          <a:xfrm>
            <a:off x="1199748" y="1744235"/>
            <a:ext cx="10992252" cy="3581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FD748-410F-4BE7-8CE4-B7909650FB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7026" y="3284590"/>
            <a:ext cx="6196871" cy="20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3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50B77-2FAC-468D-B382-66FDAFD7D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11" y="1427107"/>
            <a:ext cx="9569436" cy="543089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检索结果</a:t>
            </a:r>
            <a:endParaRPr lang="en-GB" dirty="0">
              <a:latin typeface="Calibri" panose="020F0502020204030204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026572" y="4206104"/>
            <a:ext cx="629948" cy="0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8590116" y="5175509"/>
            <a:ext cx="617679" cy="0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2"/>
          <p:cNvSpPr/>
          <p:nvPr/>
        </p:nvSpPr>
        <p:spPr>
          <a:xfrm>
            <a:off x="4849518" y="1605308"/>
            <a:ext cx="4480348" cy="309014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2"/>
          <p:cNvSpPr/>
          <p:nvPr/>
        </p:nvSpPr>
        <p:spPr>
          <a:xfrm>
            <a:off x="4214829" y="2246792"/>
            <a:ext cx="5811487" cy="679099"/>
          </a:xfrm>
          <a:prstGeom prst="roundRect">
            <a:avLst>
              <a:gd name="adj" fmla="val 8810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5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50B77-2FAC-468D-B382-66FDAFD7D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11" y="1427107"/>
            <a:ext cx="9569436" cy="54308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7599F4A-A83A-4F9E-943B-F4E886ECE29C}"/>
              </a:ext>
            </a:extLst>
          </p:cNvPr>
          <p:cNvGrpSpPr/>
          <p:nvPr/>
        </p:nvGrpSpPr>
        <p:grpSpPr>
          <a:xfrm>
            <a:off x="9484242" y="4469010"/>
            <a:ext cx="382772" cy="2352308"/>
            <a:chOff x="9484242" y="4469010"/>
            <a:chExt cx="382772" cy="2352308"/>
          </a:xfrm>
        </p:grpSpPr>
        <p:sp>
          <p:nvSpPr>
            <p:cNvPr id="12" name="Rounded Rectangle 12">
              <a:extLst>
                <a:ext uri="{FF2B5EF4-FFF2-40B4-BE49-F238E27FC236}">
                  <a16:creationId xmlns:a16="http://schemas.microsoft.com/office/drawing/2014/main" id="{691409DF-9566-4305-AEF9-D5CA0045C2F0}"/>
                </a:ext>
              </a:extLst>
            </p:cNvPr>
            <p:cNvSpPr/>
            <p:nvPr/>
          </p:nvSpPr>
          <p:spPr>
            <a:xfrm>
              <a:off x="9484242" y="4469010"/>
              <a:ext cx="382772" cy="309014"/>
            </a:xfrm>
            <a:prstGeom prst="round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ed Rectangle 12">
              <a:extLst>
                <a:ext uri="{FF2B5EF4-FFF2-40B4-BE49-F238E27FC236}">
                  <a16:creationId xmlns:a16="http://schemas.microsoft.com/office/drawing/2014/main" id="{E2C04221-8B7B-4467-A390-2F20149A6D04}"/>
                </a:ext>
              </a:extLst>
            </p:cNvPr>
            <p:cNvSpPr/>
            <p:nvPr/>
          </p:nvSpPr>
          <p:spPr>
            <a:xfrm>
              <a:off x="9484242" y="5430893"/>
              <a:ext cx="382772" cy="309014"/>
            </a:xfrm>
            <a:prstGeom prst="round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ed Rectangle 12">
              <a:extLst>
                <a:ext uri="{FF2B5EF4-FFF2-40B4-BE49-F238E27FC236}">
                  <a16:creationId xmlns:a16="http://schemas.microsoft.com/office/drawing/2014/main" id="{B5B85F28-DBB0-4AB9-9DA1-4D722FC71C97}"/>
                </a:ext>
              </a:extLst>
            </p:cNvPr>
            <p:cNvSpPr/>
            <p:nvPr/>
          </p:nvSpPr>
          <p:spPr>
            <a:xfrm>
              <a:off x="9484242" y="6512304"/>
              <a:ext cx="382772" cy="309014"/>
            </a:xfrm>
            <a:prstGeom prst="round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580F09-101A-4CB9-833E-9B1D49F95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80"/>
          <a:stretch/>
        </p:blipFill>
        <p:spPr>
          <a:xfrm>
            <a:off x="1410095" y="2626242"/>
            <a:ext cx="9574467" cy="42317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检索结果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1" name="Rounded Rectangle 12"/>
          <p:cNvSpPr/>
          <p:nvPr/>
        </p:nvSpPr>
        <p:spPr>
          <a:xfrm>
            <a:off x="4317889" y="2976908"/>
            <a:ext cx="2019115" cy="309014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4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50B77-2FAC-468D-B382-66FDAFD7D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11" y="1427107"/>
            <a:ext cx="9569436" cy="543089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检索结果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1" name="Rounded Rectangle 12"/>
          <p:cNvSpPr/>
          <p:nvPr/>
        </p:nvSpPr>
        <p:spPr>
          <a:xfrm>
            <a:off x="4520471" y="3344134"/>
            <a:ext cx="1122683" cy="309014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56C8C6-5451-4E49-9E97-16B0E652009C}"/>
              </a:ext>
            </a:extLst>
          </p:cNvPr>
          <p:cNvGrpSpPr/>
          <p:nvPr/>
        </p:nvGrpSpPr>
        <p:grpSpPr>
          <a:xfrm>
            <a:off x="4520471" y="3742444"/>
            <a:ext cx="390214" cy="2461044"/>
            <a:chOff x="4520471" y="3742444"/>
            <a:chExt cx="390214" cy="24610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8F79E0-76F8-444C-9982-5D62FAC4CCBC}"/>
                </a:ext>
              </a:extLst>
            </p:cNvPr>
            <p:cNvSpPr txBox="1"/>
            <p:nvPr/>
          </p:nvSpPr>
          <p:spPr>
            <a:xfrm>
              <a:off x="4520471" y="3742444"/>
              <a:ext cx="3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9933"/>
                  </a:solidFill>
                  <a:latin typeface="等线" panose="02010600030101010101" pitchFamily="2" charset="-122"/>
                  <a:ea typeface="等线" panose="02010600030101010101" pitchFamily="2" charset="-122"/>
                  <a:sym typeface="Wingdings" panose="05000000000000000000" pitchFamily="2" charset="2"/>
                </a:rPr>
                <a:t></a:t>
              </a:r>
              <a:endParaRPr lang="en-US" sz="2000" b="1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981E3A-1A8A-44F5-BCC5-8C2D8B0026BF}"/>
                </a:ext>
              </a:extLst>
            </p:cNvPr>
            <p:cNvSpPr txBox="1"/>
            <p:nvPr/>
          </p:nvSpPr>
          <p:spPr>
            <a:xfrm>
              <a:off x="4520471" y="4846356"/>
              <a:ext cx="3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9933"/>
                  </a:solidFill>
                  <a:latin typeface="等线" panose="02010600030101010101" pitchFamily="2" charset="-122"/>
                  <a:ea typeface="等线" panose="02010600030101010101" pitchFamily="2" charset="-122"/>
                  <a:sym typeface="Wingdings" panose="05000000000000000000" pitchFamily="2" charset="2"/>
                </a:rPr>
                <a:t></a:t>
              </a:r>
              <a:endParaRPr lang="en-US" sz="2000" b="1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AAD023-DBAB-419E-83BF-64501CED597B}"/>
                </a:ext>
              </a:extLst>
            </p:cNvPr>
            <p:cNvSpPr txBox="1"/>
            <p:nvPr/>
          </p:nvSpPr>
          <p:spPr>
            <a:xfrm>
              <a:off x="4524041" y="5803378"/>
              <a:ext cx="3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9933"/>
                  </a:solidFill>
                  <a:latin typeface="等线" panose="02010600030101010101" pitchFamily="2" charset="-122"/>
                  <a:ea typeface="等线" panose="02010600030101010101" pitchFamily="2" charset="-122"/>
                  <a:sym typeface="Wingdings" panose="05000000000000000000" pitchFamily="2" charset="2"/>
                </a:rPr>
                <a:t></a:t>
              </a:r>
              <a:endParaRPr lang="en-US" sz="2000" b="1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54D5DBFA-EBB6-410E-A646-9152E7120FE7}"/>
              </a:ext>
            </a:extLst>
          </p:cNvPr>
          <p:cNvSpPr/>
          <p:nvPr/>
        </p:nvSpPr>
        <p:spPr>
          <a:xfrm>
            <a:off x="8215239" y="2969498"/>
            <a:ext cx="1747468" cy="309014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0D3EA-DE44-4346-8D3F-0DBE6E33EA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" r="1469" b="7570"/>
          <a:stretch/>
        </p:blipFill>
        <p:spPr>
          <a:xfrm>
            <a:off x="7937500" y="3392880"/>
            <a:ext cx="1082490" cy="620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8474D7-4B3A-424F-B3C5-B905721711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37" b="6556"/>
          <a:stretch/>
        </p:blipFill>
        <p:spPr>
          <a:xfrm>
            <a:off x="9019989" y="3419416"/>
            <a:ext cx="777987" cy="786683"/>
          </a:xfrm>
          <a:prstGeom prst="rect">
            <a:avLst/>
          </a:prstGeom>
        </p:spPr>
      </p:pic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6C987995-4854-48F7-BD32-1F67C9595367}"/>
              </a:ext>
            </a:extLst>
          </p:cNvPr>
          <p:cNvSpPr/>
          <p:nvPr/>
        </p:nvSpPr>
        <p:spPr>
          <a:xfrm>
            <a:off x="5645101" y="3344134"/>
            <a:ext cx="762855" cy="309014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4533E1-843A-48BA-A548-7C1A60763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294" y="3661105"/>
            <a:ext cx="2090780" cy="2070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200F88-1AF6-44D0-B0F0-012443C619B3}"/>
              </a:ext>
            </a:extLst>
          </p:cNvPr>
          <p:cNvGrpSpPr/>
          <p:nvPr/>
        </p:nvGrpSpPr>
        <p:grpSpPr>
          <a:xfrm>
            <a:off x="4749011" y="3661105"/>
            <a:ext cx="4195516" cy="2948336"/>
            <a:chOff x="4125516" y="3124005"/>
            <a:chExt cx="4195516" cy="29483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8A60A9-17AE-41DF-92FF-3EB5B0C03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3391" y="3124005"/>
              <a:ext cx="2087641" cy="29483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1AEB6B-9429-4D93-BC31-59F434C57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5516" y="3124005"/>
              <a:ext cx="2099864" cy="1593318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5C68353-477B-41B9-ADD1-895C828CF6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8685" y="3266960"/>
            <a:ext cx="2448049" cy="23871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ED8CBF-83CD-4CC9-90D8-6DB98AB411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2892" y="3266960"/>
            <a:ext cx="2443842" cy="181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2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50B77-2FAC-468D-B382-66FDAFD7D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11" y="1427107"/>
            <a:ext cx="9569436" cy="5430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1D21C9-3060-4389-BD35-B2D1F148F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443" y="4018923"/>
            <a:ext cx="2016381" cy="2527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1AD98-E881-4B87-BCC5-A22EFBEFD0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83" r="2826" b="4391"/>
          <a:stretch/>
        </p:blipFill>
        <p:spPr>
          <a:xfrm>
            <a:off x="2271393" y="4413250"/>
            <a:ext cx="2035431" cy="20828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检索结果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1" name="Rounded Rectangle 12"/>
          <p:cNvSpPr/>
          <p:nvPr/>
        </p:nvSpPr>
        <p:spPr>
          <a:xfrm>
            <a:off x="2200939" y="2881215"/>
            <a:ext cx="2094613" cy="3540850"/>
          </a:xfrm>
          <a:prstGeom prst="roundRect">
            <a:avLst>
              <a:gd name="adj" fmla="val 5499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662A9E2E-D57A-4548-BFC9-E86B4C84D164}"/>
              </a:ext>
            </a:extLst>
          </p:cNvPr>
          <p:cNvSpPr/>
          <p:nvPr/>
        </p:nvSpPr>
        <p:spPr>
          <a:xfrm>
            <a:off x="2200939" y="3317150"/>
            <a:ext cx="2094613" cy="712590"/>
          </a:xfrm>
          <a:prstGeom prst="roundRect">
            <a:avLst>
              <a:gd name="adj" fmla="val 5499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98AEBB-8874-470B-A53C-765545892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114" y="4709355"/>
            <a:ext cx="2063438" cy="2083520"/>
          </a:xfrm>
          <a:prstGeom prst="rect">
            <a:avLst/>
          </a:prstGeom>
        </p:spPr>
      </p:pic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B1CDD620-0218-4AFF-A56F-46FDB37AEFE2}"/>
              </a:ext>
            </a:extLst>
          </p:cNvPr>
          <p:cNvSpPr/>
          <p:nvPr/>
        </p:nvSpPr>
        <p:spPr>
          <a:xfrm>
            <a:off x="2200939" y="5167448"/>
            <a:ext cx="2094613" cy="1073095"/>
          </a:xfrm>
          <a:prstGeom prst="roundRect">
            <a:avLst>
              <a:gd name="adj" fmla="val 5499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0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0" grpId="0" animBg="1"/>
      <p:bldP spid="10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检索技巧 </a:t>
            </a:r>
            <a:r>
              <a:rPr lang="en-US" altLang="zh-CN" dirty="0">
                <a:latin typeface="Calibri" panose="020F0502020204030204" pitchFamily="34" charset="0"/>
              </a:rPr>
              <a:t>- </a:t>
            </a:r>
            <a:r>
              <a:rPr lang="zh-CN" altLang="en-US" dirty="0">
                <a:latin typeface="Calibri" panose="020F0502020204030204" pitchFamily="34" charset="0"/>
              </a:rPr>
              <a:t>通配符</a:t>
            </a:r>
            <a:endParaRPr lang="en-GB" dirty="0">
              <a:latin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14B1273-7F9A-4274-80B5-260E92869C76}"/>
              </a:ext>
            </a:extLst>
          </p:cNvPr>
          <p:cNvGrpSpPr/>
          <p:nvPr/>
        </p:nvGrpSpPr>
        <p:grpSpPr>
          <a:xfrm>
            <a:off x="1407584" y="1504950"/>
            <a:ext cx="10733616" cy="5353050"/>
            <a:chOff x="50800" y="0"/>
            <a:chExt cx="12090400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6794A8-4292-4DE5-BD06-43AD28280DE1}"/>
                </a:ext>
              </a:extLst>
            </p:cNvPr>
            <p:cNvGrpSpPr/>
            <p:nvPr/>
          </p:nvGrpSpPr>
          <p:grpSpPr>
            <a:xfrm>
              <a:off x="50800" y="0"/>
              <a:ext cx="12090400" cy="6858000"/>
              <a:chOff x="50800" y="0"/>
              <a:chExt cx="12090400" cy="68580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53A8894-66D0-4178-95B7-BE7B6DD47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800" y="0"/>
                <a:ext cx="12090400" cy="68580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D17F448-92FC-4308-8010-DE61FBC1EA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0180"/>
              <a:stretch/>
            </p:blipFill>
            <p:spPr>
              <a:xfrm>
                <a:off x="4128825" y="2270971"/>
                <a:ext cx="5884697" cy="1054848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FE667F-4A20-4C2D-BFF7-99790E933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7921"/>
            <a:stretch/>
          </p:blipFill>
          <p:spPr>
            <a:xfrm>
              <a:off x="4011019" y="5978882"/>
              <a:ext cx="6013724" cy="87911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FCBEFA-48BB-4313-9E90-4EDAF4C0FAB4}"/>
              </a:ext>
            </a:extLst>
          </p:cNvPr>
          <p:cNvGrpSpPr/>
          <p:nvPr/>
        </p:nvGrpSpPr>
        <p:grpSpPr>
          <a:xfrm>
            <a:off x="5503630" y="3593990"/>
            <a:ext cx="1288109" cy="3030771"/>
            <a:chOff x="5503630" y="3593990"/>
            <a:chExt cx="1288109" cy="303077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CE9651-CF25-48EE-813E-331F315874A4}"/>
                </a:ext>
              </a:extLst>
            </p:cNvPr>
            <p:cNvCxnSpPr/>
            <p:nvPr/>
          </p:nvCxnSpPr>
          <p:spPr>
            <a:xfrm>
              <a:off x="6472362" y="3593990"/>
              <a:ext cx="246490" cy="0"/>
            </a:xfrm>
            <a:prstGeom prst="line">
              <a:avLst/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A9F312-DBE0-4F5B-A907-D4A45F597579}"/>
                </a:ext>
              </a:extLst>
            </p:cNvPr>
            <p:cNvCxnSpPr/>
            <p:nvPr/>
          </p:nvCxnSpPr>
          <p:spPr>
            <a:xfrm>
              <a:off x="5773973" y="4358641"/>
              <a:ext cx="246490" cy="0"/>
            </a:xfrm>
            <a:prstGeom prst="line">
              <a:avLst/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DFAD7BC-D491-4540-AFC0-89331F8F5230}"/>
                </a:ext>
              </a:extLst>
            </p:cNvPr>
            <p:cNvCxnSpPr/>
            <p:nvPr/>
          </p:nvCxnSpPr>
          <p:spPr>
            <a:xfrm>
              <a:off x="5503630" y="5106064"/>
              <a:ext cx="246490" cy="0"/>
            </a:xfrm>
            <a:prstGeom prst="line">
              <a:avLst/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8ECAFE9-FB8F-419F-835E-8ED9B7D9EDC2}"/>
                </a:ext>
              </a:extLst>
            </p:cNvPr>
            <p:cNvCxnSpPr/>
            <p:nvPr/>
          </p:nvCxnSpPr>
          <p:spPr>
            <a:xfrm>
              <a:off x="5671932" y="5861438"/>
              <a:ext cx="246490" cy="0"/>
            </a:xfrm>
            <a:prstGeom prst="line">
              <a:avLst/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EACFE5-C3F2-4707-9660-772F4F0BA1A5}"/>
                </a:ext>
              </a:extLst>
            </p:cNvPr>
            <p:cNvCxnSpPr/>
            <p:nvPr/>
          </p:nvCxnSpPr>
          <p:spPr>
            <a:xfrm>
              <a:off x="6545249" y="6624761"/>
              <a:ext cx="246490" cy="0"/>
            </a:xfrm>
            <a:prstGeom prst="line">
              <a:avLst/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7A7ACAA-BB95-4486-A53C-8E802D73494D}"/>
              </a:ext>
            </a:extLst>
          </p:cNvPr>
          <p:cNvSpPr/>
          <p:nvPr/>
        </p:nvSpPr>
        <p:spPr>
          <a:xfrm>
            <a:off x="3980959" y="2186011"/>
            <a:ext cx="90187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GB" sz="28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urved Connector 19">
            <a:extLst>
              <a:ext uri="{FF2B5EF4-FFF2-40B4-BE49-F238E27FC236}">
                <a16:creationId xmlns:a16="http://schemas.microsoft.com/office/drawing/2014/main" id="{92BBD49E-FB21-42AC-A690-BD6295DC74EC}"/>
              </a:ext>
            </a:extLst>
          </p:cNvPr>
          <p:cNvCxnSpPr>
            <a:stCxn id="17" idx="1"/>
          </p:cNvCxnSpPr>
          <p:nvPr/>
        </p:nvCxnSpPr>
        <p:spPr>
          <a:xfrm rot="10800000" flipH="1">
            <a:off x="3980959" y="1804707"/>
            <a:ext cx="1603330" cy="642914"/>
          </a:xfrm>
          <a:prstGeom prst="curvedConnector3">
            <a:avLst>
              <a:gd name="adj1" fmla="val -14258"/>
            </a:avLst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394207B-645D-4621-9DBE-2466169CFAD4}"/>
              </a:ext>
            </a:extLst>
          </p:cNvPr>
          <p:cNvSpPr/>
          <p:nvPr/>
        </p:nvSpPr>
        <p:spPr>
          <a:xfrm>
            <a:off x="10463446" y="2204917"/>
            <a:ext cx="160333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BDDA58-AF92-4AE1-B94A-E251F4805A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12"/>
          <a:stretch/>
        </p:blipFill>
        <p:spPr>
          <a:xfrm>
            <a:off x="2444268" y="1630904"/>
            <a:ext cx="8585824" cy="2065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6A780E-C760-4130-A7F7-3EC495856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79"/>
            <a:ext cx="12203575" cy="15153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003B5D7-33F5-4FEB-A534-84C603C67F72}"/>
              </a:ext>
            </a:extLst>
          </p:cNvPr>
          <p:cNvSpPr/>
          <p:nvPr/>
        </p:nvSpPr>
        <p:spPr>
          <a:xfrm>
            <a:off x="4014679" y="2209759"/>
            <a:ext cx="90187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28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DE306DDA-8673-46B3-9093-6BEC31F1A47A}"/>
              </a:ext>
            </a:extLst>
          </p:cNvPr>
          <p:cNvCxnSpPr>
            <a:stCxn id="19" idx="1"/>
          </p:cNvCxnSpPr>
          <p:nvPr/>
        </p:nvCxnSpPr>
        <p:spPr>
          <a:xfrm rot="10800000" flipH="1">
            <a:off x="4014679" y="1828455"/>
            <a:ext cx="1603330" cy="642914"/>
          </a:xfrm>
          <a:prstGeom prst="curvedConnector3">
            <a:avLst>
              <a:gd name="adj1" fmla="val -14258"/>
            </a:avLst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4C055CE-0AEA-41C1-8DDE-5EE6533AB79D}"/>
              </a:ext>
            </a:extLst>
          </p:cNvPr>
          <p:cNvSpPr/>
          <p:nvPr/>
        </p:nvSpPr>
        <p:spPr>
          <a:xfrm>
            <a:off x="8396613" y="4902901"/>
            <a:ext cx="3795387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rgbClr val="E6E6E6"/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注意：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在检索条件开头使用通配符将导致错误！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词组中的通配符将被忽略！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5402EC-8B70-4C57-BD2D-D524F21EACF9}"/>
              </a:ext>
            </a:extLst>
          </p:cNvPr>
          <p:cNvSpPr/>
          <p:nvPr/>
        </p:nvSpPr>
        <p:spPr>
          <a:xfrm>
            <a:off x="10235320" y="2204917"/>
            <a:ext cx="1966078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ocali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LST</a:t>
            </a:r>
          </a:p>
          <a:p>
            <a:r>
              <a:rPr lang="en-US" sz="28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atanopro</a:t>
            </a:r>
            <a:r>
              <a:rPr lang="en-US" sz="28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32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0156 -1.47754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738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19" grpId="0" animBg="1"/>
      <p:bldP spid="19" grpId="1" animBg="1"/>
      <p:bldP spid="23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9EA39-7858-4297-AB43-4C24ACD2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今日内容介绍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6B804-4B9E-428E-ADC5-125CA86AB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Taylor &amp; Francis</a:t>
            </a:r>
            <a:r>
              <a:rPr lang="zh-CN" altLang="en-US" dirty="0"/>
              <a:t>出版社介绍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Taylor &amp; Francis Online</a:t>
            </a:r>
            <a:r>
              <a:rPr lang="zh-CN" altLang="en-US" dirty="0"/>
              <a:t>期刊平台及重点期刊介绍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Taylor &amp; Francis Online</a:t>
            </a:r>
            <a:r>
              <a:rPr lang="zh-CN" altLang="en-US" dirty="0"/>
              <a:t>平台使用及检索技巧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现场答疑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5440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AF113-C033-454E-BC58-6F0AD5160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3" y="1414679"/>
            <a:ext cx="9591335" cy="544332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检索技巧 </a:t>
            </a:r>
            <a:r>
              <a:rPr lang="en-US" altLang="zh-CN" dirty="0">
                <a:latin typeface="Calibri" panose="020F0502020204030204" pitchFamily="34" charset="0"/>
              </a:rPr>
              <a:t>- </a:t>
            </a:r>
            <a:r>
              <a:rPr lang="zh-CN" altLang="en-US" dirty="0">
                <a:latin typeface="Calibri" panose="020F0502020204030204" pitchFamily="34" charset="0"/>
              </a:rPr>
              <a:t>位置算符</a:t>
            </a:r>
            <a:endParaRPr lang="en-GB" dirty="0">
              <a:latin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93188D-83DC-472B-AD3D-FCDB4CEB3401}"/>
              </a:ext>
            </a:extLst>
          </p:cNvPr>
          <p:cNvGrpSpPr/>
          <p:nvPr/>
        </p:nvGrpSpPr>
        <p:grpSpPr>
          <a:xfrm>
            <a:off x="2097803" y="1752120"/>
            <a:ext cx="2996382" cy="2659646"/>
            <a:chOff x="0" y="2015855"/>
            <a:chExt cx="2996382" cy="26596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14C680-AFA0-43D0-A5EC-28FA6192F9DD}"/>
                </a:ext>
              </a:extLst>
            </p:cNvPr>
            <p:cNvSpPr/>
            <p:nvPr/>
          </p:nvSpPr>
          <p:spPr>
            <a:xfrm>
              <a:off x="0" y="4152281"/>
              <a:ext cx="2996382" cy="52322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GB" sz="28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Debt forgiveness</a:t>
              </a:r>
              <a:endPara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Curved Connector 19">
              <a:extLst>
                <a:ext uri="{FF2B5EF4-FFF2-40B4-BE49-F238E27FC236}">
                  <a16:creationId xmlns:a16="http://schemas.microsoft.com/office/drawing/2014/main" id="{49C96B2A-2CCD-4D69-A0EE-0C8B92B241F3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rot="10800000" flipH="1">
              <a:off x="0" y="2015855"/>
              <a:ext cx="2754008" cy="2398037"/>
            </a:xfrm>
            <a:prstGeom prst="curvedConnector3">
              <a:avLst>
                <a:gd name="adj1" fmla="val -8301"/>
              </a:avLst>
            </a:prstGeom>
            <a:ln w="28575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8E3DFDD-FBC7-430C-9D72-F7E33EE291AB}"/>
              </a:ext>
            </a:extLst>
          </p:cNvPr>
          <p:cNvSpPr/>
          <p:nvPr/>
        </p:nvSpPr>
        <p:spPr>
          <a:xfrm>
            <a:off x="11014406" y="2032413"/>
            <a:ext cx="986960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3115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1C158-C7DC-4B3B-8FBD-44C157DA2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787" y="1414679"/>
            <a:ext cx="9591335" cy="544332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4B3130-C634-49DF-8D64-8771D1EAC830}"/>
              </a:ext>
            </a:extLst>
          </p:cNvPr>
          <p:cNvGrpSpPr/>
          <p:nvPr/>
        </p:nvGrpSpPr>
        <p:grpSpPr>
          <a:xfrm>
            <a:off x="2082315" y="1752116"/>
            <a:ext cx="4070451" cy="2659650"/>
            <a:chOff x="2192563" y="2027976"/>
            <a:chExt cx="4070451" cy="2659650"/>
          </a:xfrm>
        </p:grpSpPr>
        <p:sp>
          <p:nvSpPr>
            <p:cNvPr id="3" name="Rectangle 2"/>
            <p:cNvSpPr/>
            <p:nvPr/>
          </p:nvSpPr>
          <p:spPr>
            <a:xfrm>
              <a:off x="2192563" y="4164406"/>
              <a:ext cx="4070451" cy="52322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GB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GB" sz="28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Debt forgiveness</a:t>
              </a:r>
              <a:r>
                <a:rPr lang="en-GB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”~10</a:t>
              </a:r>
            </a:p>
          </p:txBody>
        </p:sp>
        <p:cxnSp>
          <p:nvCxnSpPr>
            <p:cNvPr id="20" name="Curved Connector 19"/>
            <p:cNvCxnSpPr>
              <a:cxnSpLocks/>
              <a:stCxn id="3" idx="1"/>
            </p:cNvCxnSpPr>
            <p:nvPr/>
          </p:nvCxnSpPr>
          <p:spPr>
            <a:xfrm rot="10800000" flipH="1">
              <a:off x="2192563" y="2027976"/>
              <a:ext cx="2754010" cy="2398041"/>
            </a:xfrm>
            <a:prstGeom prst="curvedConnector3">
              <a:avLst>
                <a:gd name="adj1" fmla="val -8301"/>
              </a:avLst>
            </a:prstGeom>
            <a:ln w="28575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1014405" y="2044005"/>
            <a:ext cx="986960" cy="138499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3115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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72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810A6B-E7E7-4039-B749-7C60294FC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787" y="1414679"/>
            <a:ext cx="9591335" cy="544332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458DE-1963-4057-9E99-067277574483}"/>
              </a:ext>
            </a:extLst>
          </p:cNvPr>
          <p:cNvGrpSpPr/>
          <p:nvPr/>
        </p:nvGrpSpPr>
        <p:grpSpPr>
          <a:xfrm>
            <a:off x="2083966" y="1752116"/>
            <a:ext cx="4070451" cy="2659650"/>
            <a:chOff x="2192563" y="2027976"/>
            <a:chExt cx="4070451" cy="26596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38CCEC-A947-4EE0-9182-538BCC77DED0}"/>
                </a:ext>
              </a:extLst>
            </p:cNvPr>
            <p:cNvSpPr/>
            <p:nvPr/>
          </p:nvSpPr>
          <p:spPr>
            <a:xfrm>
              <a:off x="2192563" y="4164406"/>
              <a:ext cx="4070451" cy="52322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GB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GB" sz="28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Debt forgiveness</a:t>
              </a:r>
              <a:r>
                <a:rPr lang="en-GB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cxnSp>
          <p:nvCxnSpPr>
            <p:cNvPr id="22" name="Curved Connector 19">
              <a:extLst>
                <a:ext uri="{FF2B5EF4-FFF2-40B4-BE49-F238E27FC236}">
                  <a16:creationId xmlns:a16="http://schemas.microsoft.com/office/drawing/2014/main" id="{428870E2-5975-4267-B2DA-91E63BF77D7E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rot="10800000" flipH="1">
              <a:off x="2192563" y="2027976"/>
              <a:ext cx="2754010" cy="2398041"/>
            </a:xfrm>
            <a:prstGeom prst="curvedConnector3">
              <a:avLst>
                <a:gd name="adj1" fmla="val -8301"/>
              </a:avLst>
            </a:prstGeom>
            <a:ln w="28575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0BF7846-9668-47FF-BCCC-7C1F9BF269C5}"/>
              </a:ext>
            </a:extLst>
          </p:cNvPr>
          <p:cNvSpPr/>
          <p:nvPr/>
        </p:nvSpPr>
        <p:spPr>
          <a:xfrm>
            <a:off x="11014405" y="2044005"/>
            <a:ext cx="986960" cy="224676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3115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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729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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629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7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6B9D8-6C12-4987-9407-F4AB2C1C5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625" y="1534342"/>
            <a:ext cx="9375554" cy="532365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检索技巧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模糊检索</a:t>
            </a:r>
            <a:endParaRPr lang="en-GB" dirty="0">
              <a:latin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CF3252-4288-47F5-84C9-3357D8A873AE}"/>
              </a:ext>
            </a:extLst>
          </p:cNvPr>
          <p:cNvGrpSpPr/>
          <p:nvPr/>
        </p:nvGrpSpPr>
        <p:grpSpPr>
          <a:xfrm>
            <a:off x="1821836" y="1859585"/>
            <a:ext cx="3261784" cy="2810902"/>
            <a:chOff x="1821836" y="1859585"/>
            <a:chExt cx="3261784" cy="28109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0463A98-702F-482F-B2D7-A42B28D4CE1F}"/>
                </a:ext>
              </a:extLst>
            </p:cNvPr>
            <p:cNvSpPr/>
            <p:nvPr/>
          </p:nvSpPr>
          <p:spPr>
            <a:xfrm>
              <a:off x="1821836" y="4147267"/>
              <a:ext cx="2412840" cy="52322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GB" sz="2800" dirty="0" err="1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Dostoyevskii</a:t>
              </a:r>
              <a:r>
                <a:rPr lang="en-GB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  <p:cxnSp>
          <p:nvCxnSpPr>
            <p:cNvPr id="4" name="Curved Connector 19">
              <a:extLst>
                <a:ext uri="{FF2B5EF4-FFF2-40B4-BE49-F238E27FC236}">
                  <a16:creationId xmlns:a16="http://schemas.microsoft.com/office/drawing/2014/main" id="{4C919BD0-F5CF-466F-B878-3DA82446CBB9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rot="10800000" flipH="1">
              <a:off x="1821836" y="1859585"/>
              <a:ext cx="3261784" cy="2549293"/>
            </a:xfrm>
            <a:prstGeom prst="curvedConnector3">
              <a:avLst>
                <a:gd name="adj1" fmla="val -7008"/>
              </a:avLst>
            </a:prstGeom>
            <a:ln w="28575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E96131A-D57D-45B7-BFB8-F57008DEBA05}"/>
              </a:ext>
            </a:extLst>
          </p:cNvPr>
          <p:cNvSpPr/>
          <p:nvPr/>
        </p:nvSpPr>
        <p:spPr>
          <a:xfrm>
            <a:off x="10320867" y="2708555"/>
            <a:ext cx="19170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Dostoyev</a:t>
            </a:r>
            <a:r>
              <a:rPr lang="en-GB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skii</a:t>
            </a:r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Dostoev</a:t>
            </a:r>
            <a:r>
              <a:rPr lang="en-GB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skij</a:t>
            </a:r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Dostoyev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</a:t>
            </a:r>
          </a:p>
          <a:p>
            <a:endParaRPr lang="en-GB" sz="20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Dostoyev</a:t>
            </a:r>
            <a:r>
              <a:rPr lang="en-GB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</a:t>
            </a:r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491E6-3C3F-47CC-B047-577040F40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770" y="2014582"/>
            <a:ext cx="6083811" cy="111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97C215-3C94-4B40-A8F5-E2D081C8F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625" y="2911774"/>
            <a:ext cx="6123445" cy="111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8D1F22-2223-488C-B8EE-68D4F9C00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0480" y="3787031"/>
            <a:ext cx="6123445" cy="1138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F925B9-F90B-4F6C-9202-D5F612B59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483" y="4660425"/>
            <a:ext cx="6123445" cy="1140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466083-460D-4C85-B186-DE606FB1AD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1108" y="5523125"/>
            <a:ext cx="6767410" cy="113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检索技巧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布尔逻辑运算符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DE8BF5-21D8-4F31-A4F3-6856AEF7A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4" y="1389595"/>
            <a:ext cx="9640596" cy="54684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4399CE-8DC7-475F-9045-F5F066A8CB28}"/>
              </a:ext>
            </a:extLst>
          </p:cNvPr>
          <p:cNvSpPr/>
          <p:nvPr/>
        </p:nvSpPr>
        <p:spPr>
          <a:xfrm>
            <a:off x="1614832" y="4405213"/>
            <a:ext cx="4174541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biodiversity +Africa -plant</a:t>
            </a:r>
          </a:p>
        </p:txBody>
      </p:sp>
      <p:cxnSp>
        <p:nvCxnSpPr>
          <p:cNvPr id="5" name="Curved Connector 19">
            <a:extLst>
              <a:ext uri="{FF2B5EF4-FFF2-40B4-BE49-F238E27FC236}">
                <a16:creationId xmlns:a16="http://schemas.microsoft.com/office/drawing/2014/main" id="{7925E5F4-0549-432F-80A6-8CD844C7DF2D}"/>
              </a:ext>
            </a:extLst>
          </p:cNvPr>
          <p:cNvCxnSpPr>
            <a:stCxn id="4" idx="1"/>
          </p:cNvCxnSpPr>
          <p:nvPr/>
        </p:nvCxnSpPr>
        <p:spPr>
          <a:xfrm rot="10800000" flipH="1">
            <a:off x="1614831" y="2117501"/>
            <a:ext cx="3261785" cy="2549323"/>
          </a:xfrm>
          <a:prstGeom prst="curvedConnector3">
            <a:avLst>
              <a:gd name="adj1" fmla="val -7008"/>
            </a:avLst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578A56-0D00-4171-AE84-12E785A12E6F}"/>
              </a:ext>
            </a:extLst>
          </p:cNvPr>
          <p:cNvCxnSpPr>
            <a:cxnSpLocks/>
          </p:cNvCxnSpPr>
          <p:nvPr/>
        </p:nvCxnSpPr>
        <p:spPr>
          <a:xfrm>
            <a:off x="5637063" y="3026412"/>
            <a:ext cx="4272047" cy="0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4A95BB67-7DDE-40F6-BECD-BFF5C7DEF829}"/>
              </a:ext>
            </a:extLst>
          </p:cNvPr>
          <p:cNvSpPr/>
          <p:nvPr/>
        </p:nvSpPr>
        <p:spPr>
          <a:xfrm>
            <a:off x="8245342" y="3332719"/>
            <a:ext cx="824013" cy="343541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8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检索技巧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0A5CB-F34B-4143-87B6-0BFD24F7C48D}"/>
              </a:ext>
            </a:extLst>
          </p:cNvPr>
          <p:cNvSpPr txBox="1"/>
          <p:nvPr/>
        </p:nvSpPr>
        <p:spPr>
          <a:xfrm>
            <a:off x="2060811" y="1702938"/>
            <a:ext cx="7337971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r>
              <a:rPr lang="zh-CN" altLang="en-US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位置算符</a:t>
            </a:r>
            <a:r>
              <a:rPr lang="en-US" altLang="zh-CN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(“A B”~10)</a:t>
            </a:r>
          </a:p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endParaRPr lang="en-US" altLang="zh-CN" sz="2800" dirty="0">
              <a:solidFill>
                <a:srgbClr val="10238C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r>
              <a:rPr lang="zh-CN" altLang="en-US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通配符</a:t>
            </a:r>
            <a:r>
              <a:rPr lang="en-US" altLang="zh-CN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(? *)</a:t>
            </a:r>
          </a:p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endParaRPr lang="en-US" altLang="zh-CN" sz="2800" dirty="0">
              <a:solidFill>
                <a:srgbClr val="10238C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r>
              <a:rPr lang="zh-CN" altLang="en-US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模糊检索</a:t>
            </a:r>
            <a:r>
              <a:rPr lang="en-US" altLang="zh-CN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(A~)</a:t>
            </a:r>
          </a:p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endParaRPr lang="en-US" altLang="zh-CN" sz="2800" dirty="0">
              <a:solidFill>
                <a:srgbClr val="10238C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r>
              <a:rPr lang="zh-CN" altLang="en-US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布尔运算符</a:t>
            </a:r>
            <a:r>
              <a:rPr lang="en-US" altLang="zh-CN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(AND OR NOT)</a:t>
            </a:r>
          </a:p>
          <a:p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更多检索技巧，请访问：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n-US" altLang="zh-CN" sz="2400" dirty="0">
                <a:hlinkClick r:id="rId3"/>
              </a:rPr>
              <a:t>https://help.tandfonline.com/s/article/Searching-our-site</a:t>
            </a:r>
            <a:endParaRPr lang="en-US" altLang="zh-CN" sz="2400" dirty="0"/>
          </a:p>
          <a:p>
            <a:endParaRPr 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9900CBC-63DE-41B9-A7C0-3282E7B6B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76" y="2961233"/>
            <a:ext cx="2438611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186F05-32E5-4346-8173-B9CDE675F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503" y="1365244"/>
            <a:ext cx="9678440" cy="54927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4FA2B48-F08A-4F38-A6A5-0C12D8EA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平台特点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文章页面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FEC576-9714-41EE-8351-AB9D473D9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711" y="2212493"/>
            <a:ext cx="679228" cy="245398"/>
          </a:xfrm>
          <a:prstGeom prst="rect">
            <a:avLst/>
          </a:prstGeom>
        </p:spPr>
      </p:pic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260F045B-CA14-4674-BE7A-E19C56D67E1C}"/>
              </a:ext>
            </a:extLst>
          </p:cNvPr>
          <p:cNvSpPr/>
          <p:nvPr/>
        </p:nvSpPr>
        <p:spPr>
          <a:xfrm>
            <a:off x="2250329" y="2767648"/>
            <a:ext cx="833955" cy="1017543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B90F0A5C-3EF1-4F18-BBE3-FB617E5EC694}"/>
              </a:ext>
            </a:extLst>
          </p:cNvPr>
          <p:cNvSpPr/>
          <p:nvPr/>
        </p:nvSpPr>
        <p:spPr>
          <a:xfrm>
            <a:off x="9505829" y="2736854"/>
            <a:ext cx="679228" cy="287345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C27A2992-CB60-46B0-A86D-154E62F58F4D}"/>
              </a:ext>
            </a:extLst>
          </p:cNvPr>
          <p:cNvSpPr/>
          <p:nvPr/>
        </p:nvSpPr>
        <p:spPr>
          <a:xfrm>
            <a:off x="9486913" y="4230341"/>
            <a:ext cx="833954" cy="287345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7708A0C9-392B-4712-9CFF-A947778ED87B}"/>
              </a:ext>
            </a:extLst>
          </p:cNvPr>
          <p:cNvSpPr/>
          <p:nvPr/>
        </p:nvSpPr>
        <p:spPr>
          <a:xfrm>
            <a:off x="3595931" y="4247251"/>
            <a:ext cx="5549837" cy="332791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FBF77293-BFC1-4FF5-B7BC-352572BB793D}"/>
              </a:ext>
            </a:extLst>
          </p:cNvPr>
          <p:cNvSpPr/>
          <p:nvPr/>
        </p:nvSpPr>
        <p:spPr>
          <a:xfrm>
            <a:off x="2288132" y="4702355"/>
            <a:ext cx="833955" cy="2056493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42DD457-5510-47CD-A322-280B6E212E73}"/>
              </a:ext>
            </a:extLst>
          </p:cNvPr>
          <p:cNvSpPr/>
          <p:nvPr/>
        </p:nvSpPr>
        <p:spPr>
          <a:xfrm>
            <a:off x="8271434" y="4796649"/>
            <a:ext cx="1877454" cy="2056493"/>
          </a:xfrm>
          <a:prstGeom prst="roundRect">
            <a:avLst>
              <a:gd name="adj" fmla="val 5586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2BF73EB-D79E-4345-BACA-BBF077B57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802" y="4230341"/>
            <a:ext cx="1015394" cy="1389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B7E95A-2C77-48B9-BF4C-63F0B99CC6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5816"/>
          <a:stretch/>
        </p:blipFill>
        <p:spPr>
          <a:xfrm>
            <a:off x="3586405" y="2739761"/>
            <a:ext cx="2576270" cy="3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B669509-E75E-4485-83B3-494CEEFC7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4" y="1368128"/>
            <a:ext cx="9678440" cy="54898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990C7F-66E3-4966-B740-2EB55AA790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62" t="6870" r="9939" b="1789"/>
          <a:stretch/>
        </p:blipFill>
        <p:spPr>
          <a:xfrm>
            <a:off x="4094703" y="3325258"/>
            <a:ext cx="1627833" cy="1025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F36AE-B567-42A8-9122-78D80D092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565" y="1445869"/>
            <a:ext cx="2849518" cy="304761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平台特点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文章页面</a:t>
            </a:r>
            <a:endParaRPr lang="en-GB" dirty="0">
              <a:latin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A87EB8-F349-4F10-BE48-759675037812}"/>
              </a:ext>
            </a:extLst>
          </p:cNvPr>
          <p:cNvCxnSpPr>
            <a:cxnSpLocks/>
          </p:cNvCxnSpPr>
          <p:nvPr/>
        </p:nvCxnSpPr>
        <p:spPr>
          <a:xfrm>
            <a:off x="3595932" y="3657301"/>
            <a:ext cx="3804328" cy="0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F3F880B3-4B7F-4DA7-A40E-817E616D865A}"/>
              </a:ext>
            </a:extLst>
          </p:cNvPr>
          <p:cNvSpPr/>
          <p:nvPr/>
        </p:nvSpPr>
        <p:spPr>
          <a:xfrm>
            <a:off x="6162540" y="3638550"/>
            <a:ext cx="540318" cy="142875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794435-D9C6-4C2F-AD27-7D14C538A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6801" y="3495483"/>
            <a:ext cx="2178756" cy="4290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0222127-CE9A-41BB-BD36-D88D129862E7}"/>
              </a:ext>
            </a:extLst>
          </p:cNvPr>
          <p:cNvGrpSpPr/>
          <p:nvPr/>
        </p:nvGrpSpPr>
        <p:grpSpPr>
          <a:xfrm>
            <a:off x="6162539" y="3238085"/>
            <a:ext cx="5257727" cy="3187756"/>
            <a:chOff x="6162539" y="3238085"/>
            <a:chExt cx="5257727" cy="31877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07644E5-565E-45D4-89AF-618406173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1187" y="3238085"/>
              <a:ext cx="3599079" cy="3187756"/>
            </a:xfrm>
            <a:prstGeom prst="rect">
              <a:avLst/>
            </a:prstGeom>
            <a:ln>
              <a:solidFill>
                <a:srgbClr val="FF9933"/>
              </a:solidFill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C3992DF-0BAC-43DE-9F5B-5D680F00488E}"/>
                </a:ext>
              </a:extLst>
            </p:cNvPr>
            <p:cNvGrpSpPr/>
            <p:nvPr/>
          </p:nvGrpSpPr>
          <p:grpSpPr>
            <a:xfrm>
              <a:off x="6162539" y="3638222"/>
              <a:ext cx="1658648" cy="1193741"/>
              <a:chOff x="6162539" y="3638222"/>
              <a:chExt cx="1658648" cy="1193741"/>
            </a:xfrm>
          </p:grpSpPr>
          <p:cxnSp>
            <p:nvCxnSpPr>
              <p:cNvPr id="21" name="Straight Arrow Connector 20"/>
              <p:cNvCxnSpPr>
                <a:cxnSpLocks/>
                <a:stCxn id="25" idx="2"/>
                <a:endCxn id="4" idx="1"/>
              </p:cNvCxnSpPr>
              <p:nvPr/>
            </p:nvCxnSpPr>
            <p:spPr>
              <a:xfrm>
                <a:off x="6440249" y="3786188"/>
                <a:ext cx="1380938" cy="1045775"/>
              </a:xfrm>
              <a:prstGeom prst="straightConnector1">
                <a:avLst/>
              </a:prstGeom>
              <a:ln w="19050">
                <a:solidFill>
                  <a:srgbClr val="FF99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ounded Rectangle 24"/>
              <p:cNvSpPr/>
              <p:nvPr/>
            </p:nvSpPr>
            <p:spPr>
              <a:xfrm>
                <a:off x="6162539" y="3638222"/>
                <a:ext cx="555420" cy="147966"/>
              </a:xfrm>
              <a:prstGeom prst="roundRect">
                <a:avLst/>
              </a:prstGeom>
              <a:noFill/>
              <a:ln w="28575">
                <a:solidFill>
                  <a:srgbClr val="FF993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916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C2A560-7074-4580-A60A-AEBE0969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4" y="1424985"/>
            <a:ext cx="9573175" cy="54330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文章页面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18755" y="5810251"/>
            <a:ext cx="723015" cy="215532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B3A5F6F4-DE3A-4B6B-A851-5FF2DFE8AD30}"/>
              </a:ext>
            </a:extLst>
          </p:cNvPr>
          <p:cNvSpPr/>
          <p:nvPr/>
        </p:nvSpPr>
        <p:spPr>
          <a:xfrm>
            <a:off x="4205177" y="3746720"/>
            <a:ext cx="723014" cy="35744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09120E-AAE6-4403-BDFB-F1A1B6FA6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607" y="1931218"/>
            <a:ext cx="7049128" cy="44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0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9E9B9-78B7-4574-9287-7F5DF2459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5" y="1424984"/>
            <a:ext cx="9573175" cy="54330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文章页面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204805" y="5267887"/>
            <a:ext cx="1026061" cy="186395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B3A5F6F4-DE3A-4B6B-A851-5FF2DFE8AD30}"/>
              </a:ext>
            </a:extLst>
          </p:cNvPr>
          <p:cNvSpPr/>
          <p:nvPr/>
        </p:nvSpPr>
        <p:spPr>
          <a:xfrm>
            <a:off x="4890977" y="3746720"/>
            <a:ext cx="723014" cy="35744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217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3EBFF-8103-45D8-B24A-417995B26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272" y="1310185"/>
            <a:ext cx="9775455" cy="55478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文章页面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859030CB-F87C-491D-AD8E-89C6C6A2594A}"/>
              </a:ext>
            </a:extLst>
          </p:cNvPr>
          <p:cNvSpPr/>
          <p:nvPr/>
        </p:nvSpPr>
        <p:spPr>
          <a:xfrm>
            <a:off x="6095999" y="3685303"/>
            <a:ext cx="723014" cy="35744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C0290528-CA23-4DBF-A21D-AB166C09BC76}"/>
              </a:ext>
            </a:extLst>
          </p:cNvPr>
          <p:cNvSpPr/>
          <p:nvPr/>
        </p:nvSpPr>
        <p:spPr>
          <a:xfrm>
            <a:off x="3388241" y="4358698"/>
            <a:ext cx="1353880" cy="35744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B80106-8FF7-494E-A1E2-009E4E3AB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272" y="1310185"/>
            <a:ext cx="9780594" cy="55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4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E702A-41C7-4809-AB00-BAF023C19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53" y="1417765"/>
            <a:ext cx="9590935" cy="544023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文章页面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3EACD37C-6611-42FB-AFDD-DA8EBEC5283C}"/>
              </a:ext>
            </a:extLst>
          </p:cNvPr>
          <p:cNvSpPr/>
          <p:nvPr/>
        </p:nvSpPr>
        <p:spPr>
          <a:xfrm>
            <a:off x="6624095" y="3746720"/>
            <a:ext cx="723014" cy="35744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2F96A641-EC4C-46F7-B261-2F03DDA0C89D}"/>
              </a:ext>
            </a:extLst>
          </p:cNvPr>
          <p:cNvSpPr/>
          <p:nvPr/>
        </p:nvSpPr>
        <p:spPr>
          <a:xfrm>
            <a:off x="8208335" y="3746720"/>
            <a:ext cx="723014" cy="35744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60CD1B-F0B2-42FC-BB13-40C357C1FC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8" r="11113"/>
          <a:stretch/>
        </p:blipFill>
        <p:spPr>
          <a:xfrm>
            <a:off x="5134964" y="3572189"/>
            <a:ext cx="1929027" cy="11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8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Taylor &amp; Francis</a:t>
            </a:r>
            <a:r>
              <a:rPr lang="zh-CN" altLang="en-US" dirty="0">
                <a:latin typeface="Calibri" panose="020F0502020204030204" pitchFamily="34" charset="0"/>
              </a:rPr>
              <a:t>出版集团介绍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700952" y="1527284"/>
            <a:ext cx="7355366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创建于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1798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年，出版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2700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余种学术期刊</a:t>
            </a:r>
            <a:endParaRPr lang="en-GB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◦"/>
            </a:pPr>
            <a:r>
              <a:rPr lang="zh-CN" altLang="en-US" sz="1600" dirty="0">
                <a:cs typeface="Arial" panose="020B0604020202020204" pitchFamily="34" charset="0"/>
              </a:rPr>
              <a:t>最早商业运作学术期刊的出版社</a:t>
            </a:r>
            <a:endParaRPr lang="en-US" altLang="zh-CN" sz="1600" dirty="0"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◦"/>
            </a:pPr>
            <a:r>
              <a:rPr lang="zh-CN" altLang="en-US" sz="1600" dirty="0">
                <a:cs typeface="Arial" panose="020B0604020202020204" pitchFamily="34" charset="0"/>
              </a:rPr>
              <a:t>全球最大的社会科学出版社；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的人文社科类期刊被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SSCI/A&amp;HCI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收</a:t>
            </a:r>
            <a:r>
              <a:rPr lang="zh-CN" altLang="en-US" sz="1600" dirty="0">
                <a:cs typeface="Arial" panose="020B0604020202020204" pitchFamily="34" charset="0"/>
              </a:rPr>
              <a:t>录；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的科技类期刊被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SCIE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收</a:t>
            </a:r>
            <a:r>
              <a:rPr lang="zh-CN" altLang="en-US" sz="1600" dirty="0">
                <a:cs typeface="Arial" panose="020B0604020202020204" pitchFamily="34" charset="0"/>
              </a:rPr>
              <a:t>录</a:t>
            </a:r>
            <a:endParaRPr lang="en-GB" altLang="zh-CN" sz="1600" dirty="0"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◦"/>
            </a:pP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2700+</a:t>
            </a:r>
            <a:r>
              <a:rPr lang="zh-CN" altLang="en-US" sz="1600" dirty="0">
                <a:cs typeface="Arial" panose="020B0604020202020204" pitchFamily="34" charset="0"/>
              </a:rPr>
              <a:t>期刊，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2500+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为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Open Select</a:t>
            </a: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◦"/>
            </a:pP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合作伙伴</a:t>
            </a:r>
            <a:r>
              <a:rPr lang="en-GB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与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家学协会和大学合作；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全球网络</a:t>
            </a:r>
            <a:r>
              <a:rPr lang="en-GB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– 20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家代表处遍布全球各大洲：北京、新加坡、东京、牛津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、费城、墨尔本</a:t>
            </a:r>
            <a:endParaRPr lang="en-GB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GB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旗下品牌：</a:t>
            </a:r>
            <a:endParaRPr lang="en-GB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T&amp;F_Blue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52" y="4569042"/>
            <a:ext cx="261778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265" y="4576116"/>
            <a:ext cx="171608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Routledge_Blue_p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26" y="4569042"/>
            <a:ext cx="22240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Philosophical magaz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518" y="1527284"/>
            <a:ext cx="1265237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hilosophical Magaz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430" y="2165459"/>
            <a:ext cx="130333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05" y="3433871"/>
            <a:ext cx="143986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972" y="4277354"/>
            <a:ext cx="1513546" cy="19874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“cogent oa”的图片搜索结果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12" y="5695537"/>
            <a:ext cx="3317983" cy="52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D756BC2-3567-4CCD-8183-5E8393D78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03"/>
          <a:stretch/>
        </p:blipFill>
        <p:spPr bwMode="auto">
          <a:xfrm>
            <a:off x="3733982" y="5718476"/>
            <a:ext cx="2224087" cy="54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1A3E3C5-6349-4626-A056-BADFA4D0F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30" y="5748309"/>
            <a:ext cx="2319952" cy="48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958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6EF6BD-D07E-4739-A758-1FF3B18F8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780" y="1364726"/>
            <a:ext cx="9684438" cy="54932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66F1698-1C10-44C0-8754-6D5D24D9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期刊页面</a:t>
            </a:r>
            <a:endParaRPr lang="en-GB" dirty="0">
              <a:latin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5526370-70F9-4951-ADA2-9914294FDD27}"/>
              </a:ext>
            </a:extLst>
          </p:cNvPr>
          <p:cNvGrpSpPr/>
          <p:nvPr/>
        </p:nvGrpSpPr>
        <p:grpSpPr>
          <a:xfrm>
            <a:off x="8568393" y="2743951"/>
            <a:ext cx="2284508" cy="2913337"/>
            <a:chOff x="8538072" y="2309560"/>
            <a:chExt cx="2284508" cy="291333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161AE2E-85FC-4A1A-A921-E134A562F2ED}"/>
                </a:ext>
              </a:extLst>
            </p:cNvPr>
            <p:cNvSpPr/>
            <p:nvPr/>
          </p:nvSpPr>
          <p:spPr>
            <a:xfrm>
              <a:off x="8538072" y="5019339"/>
              <a:ext cx="473725" cy="203558"/>
            </a:xfrm>
            <a:prstGeom prst="roundRect">
              <a:avLst/>
            </a:pr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FEB91A-099E-47B7-8ABD-D271655E9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88728" y="2309560"/>
              <a:ext cx="1333852" cy="1557289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988BAC3-AED1-467C-AAEF-FF2482634659}"/>
                </a:ext>
              </a:extLst>
            </p:cNvPr>
            <p:cNvCxnSpPr>
              <a:cxnSpLocks/>
              <a:stCxn id="37" idx="3"/>
              <a:endCxn id="38" idx="1"/>
            </p:cNvCxnSpPr>
            <p:nvPr/>
          </p:nvCxnSpPr>
          <p:spPr>
            <a:xfrm flipV="1">
              <a:off x="9011797" y="3088205"/>
              <a:ext cx="476931" cy="2032913"/>
            </a:xfrm>
            <a:prstGeom prst="straightConnector1">
              <a:avLst/>
            </a:prstGeom>
            <a:ln w="28575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C8FBE9-A897-48D2-A27A-B22DC21646C9}"/>
              </a:ext>
            </a:extLst>
          </p:cNvPr>
          <p:cNvGrpSpPr/>
          <p:nvPr/>
        </p:nvGrpSpPr>
        <p:grpSpPr>
          <a:xfrm>
            <a:off x="4131819" y="2554075"/>
            <a:ext cx="7754883" cy="3300652"/>
            <a:chOff x="4131819" y="2554075"/>
            <a:chExt cx="7754883" cy="33006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E712112-8286-46FD-8F3E-4DE30738A40C}"/>
                </a:ext>
              </a:extLst>
            </p:cNvPr>
            <p:cNvGrpSpPr/>
            <p:nvPr/>
          </p:nvGrpSpPr>
          <p:grpSpPr>
            <a:xfrm>
              <a:off x="4131819" y="4428423"/>
              <a:ext cx="6113867" cy="1426304"/>
              <a:chOff x="4026238" y="3671857"/>
              <a:chExt cx="6113867" cy="1426304"/>
            </a:xfrm>
          </p:grpSpPr>
          <p:sp>
            <p:nvSpPr>
              <p:cNvPr id="10" name="Rounded Rectangle 4">
                <a:extLst>
                  <a:ext uri="{FF2B5EF4-FFF2-40B4-BE49-F238E27FC236}">
                    <a16:creationId xmlns:a16="http://schemas.microsoft.com/office/drawing/2014/main" id="{415B5349-72D5-4576-97CA-04589B26A178}"/>
                  </a:ext>
                </a:extLst>
              </p:cNvPr>
              <p:cNvSpPr/>
              <p:nvPr/>
            </p:nvSpPr>
            <p:spPr>
              <a:xfrm>
                <a:off x="4026238" y="4839518"/>
                <a:ext cx="3023893" cy="258643"/>
              </a:xfrm>
              <a:prstGeom prst="roundRect">
                <a:avLst/>
              </a:prstGeom>
              <a:noFill/>
              <a:ln w="28575">
                <a:solidFill>
                  <a:srgbClr val="FF993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B51C6DF0-0C04-48CE-8A91-1593E60641F4}"/>
                  </a:ext>
                </a:extLst>
              </p:cNvPr>
              <p:cNvCxnSpPr>
                <a:cxnSpLocks/>
                <a:stCxn id="10" idx="3"/>
                <a:endCxn id="12" idx="1"/>
              </p:cNvCxnSpPr>
              <p:nvPr/>
            </p:nvCxnSpPr>
            <p:spPr>
              <a:xfrm flipV="1">
                <a:off x="7050131" y="4963331"/>
                <a:ext cx="964115" cy="5509"/>
              </a:xfrm>
              <a:prstGeom prst="straightConnector1">
                <a:avLst/>
              </a:prstGeom>
              <a:ln w="28575">
                <a:solidFill>
                  <a:srgbClr val="FF99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ounded Rectangle 7">
                <a:extLst>
                  <a:ext uri="{FF2B5EF4-FFF2-40B4-BE49-F238E27FC236}">
                    <a16:creationId xmlns:a16="http://schemas.microsoft.com/office/drawing/2014/main" id="{4D07142B-F310-43C5-919D-CDD27FE1D0D4}"/>
                  </a:ext>
                </a:extLst>
              </p:cNvPr>
              <p:cNvSpPr/>
              <p:nvPr/>
            </p:nvSpPr>
            <p:spPr>
              <a:xfrm>
                <a:off x="8014246" y="4850535"/>
                <a:ext cx="927137" cy="225592"/>
              </a:xfrm>
              <a:prstGeom prst="roundRect">
                <a:avLst/>
              </a:prstGeom>
              <a:noFill/>
              <a:ln w="28575">
                <a:solidFill>
                  <a:srgbClr val="FF993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8FDCA41-0D3B-47D2-820E-01FCB7C86786}"/>
                  </a:ext>
                </a:extLst>
              </p:cNvPr>
              <p:cNvCxnSpPr>
                <a:cxnSpLocks/>
                <a:stCxn id="12" idx="3"/>
                <a:endCxn id="18" idx="2"/>
              </p:cNvCxnSpPr>
              <p:nvPr/>
            </p:nvCxnSpPr>
            <p:spPr>
              <a:xfrm flipV="1">
                <a:off x="8941383" y="3671857"/>
                <a:ext cx="1198722" cy="1291474"/>
              </a:xfrm>
              <a:prstGeom prst="straightConnector1">
                <a:avLst/>
              </a:prstGeom>
              <a:ln w="28575">
                <a:solidFill>
                  <a:srgbClr val="FF99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5D6F78-76A6-43A0-B707-97350B5B3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04670" y="2554075"/>
              <a:ext cx="3282032" cy="1874348"/>
            </a:xfrm>
            <a:prstGeom prst="rect">
              <a:avLst/>
            </a:prstGeom>
            <a:ln w="28575">
              <a:solidFill>
                <a:srgbClr val="FF9933"/>
              </a:solidFill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1576024-9DE7-4747-B5CA-D4EAE9D4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045"/>
          <a:stretch/>
        </p:blipFill>
        <p:spPr>
          <a:xfrm>
            <a:off x="3091009" y="3038161"/>
            <a:ext cx="1040810" cy="1449691"/>
          </a:xfrm>
          <a:prstGeom prst="rect">
            <a:avLst/>
          </a:prstGeom>
        </p:spPr>
      </p:pic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A622C44-E862-486C-8506-E7F1BCADBD65}"/>
              </a:ext>
            </a:extLst>
          </p:cNvPr>
          <p:cNvSpPr/>
          <p:nvPr/>
        </p:nvSpPr>
        <p:spPr>
          <a:xfrm>
            <a:off x="3091009" y="3038161"/>
            <a:ext cx="958467" cy="1263079"/>
          </a:xfrm>
          <a:prstGeom prst="roundRect">
            <a:avLst>
              <a:gd name="adj" fmla="val 9058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75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C8C06B-1EE9-4796-A422-EB2B3D692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82"/>
          <a:stretch/>
        </p:blipFill>
        <p:spPr>
          <a:xfrm>
            <a:off x="776363" y="1095152"/>
            <a:ext cx="10175723" cy="23014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期刊页面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45007" y="2822572"/>
            <a:ext cx="957705" cy="256790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902" y="3165850"/>
            <a:ext cx="5680594" cy="369214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110599" y="3791138"/>
            <a:ext cx="53838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订阅期刊的最新内容推送，第一时间了解科研最新进展</a:t>
            </a: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只需点击期刊页面</a:t>
            </a:r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content alerts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订阅按钮；</a:t>
            </a: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网页将转到个人账户下的管理订阅页面；</a:t>
            </a: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订阅内容列表中自动添加最新订阅期刊</a:t>
            </a:r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字母顺序</a:t>
            </a:r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；</a:t>
            </a: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选取期刊列表提供的勾选框，根据需要删除不需要的订阅；</a:t>
            </a: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或调整订阅通知的发送频率：不要通知，或按每天</a:t>
            </a:r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周</a:t>
            </a:r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月发送；</a:t>
            </a:r>
            <a:endParaRPr lang="en-GB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464" y="4940354"/>
            <a:ext cx="281631" cy="290865"/>
          </a:xfrm>
          <a:prstGeom prst="rect">
            <a:avLst/>
          </a:prstGeom>
          <a:ln w="19050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val="23078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F7C02F-6D66-4976-846B-CFCA3E906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64"/>
          <a:stretch/>
        </p:blipFill>
        <p:spPr>
          <a:xfrm>
            <a:off x="856924" y="1140513"/>
            <a:ext cx="6366933" cy="151675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期刊页面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52461" y="2296875"/>
            <a:ext cx="262610" cy="160763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/>
          <p:cNvGrpSpPr/>
          <p:nvPr/>
        </p:nvGrpSpPr>
        <p:grpSpPr>
          <a:xfrm>
            <a:off x="1267619" y="2862180"/>
            <a:ext cx="3797836" cy="3277826"/>
            <a:chOff x="1267619" y="2659607"/>
            <a:chExt cx="3797836" cy="32778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7619" y="3613714"/>
              <a:ext cx="3247925" cy="232371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267620" y="2659607"/>
              <a:ext cx="37978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开启</a:t>
              </a:r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RSS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功能，需要先安装</a:t>
              </a:r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RSS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订阅扩展插件</a:t>
              </a:r>
              <a:endPara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以</a:t>
              </a:r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Chrome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浏览器为例：</a:t>
              </a:r>
              <a:endPara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找到</a:t>
              </a:r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RSS Feed Reader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下载并安装：</a:t>
              </a:r>
              <a:endParaRPr lang="en-GB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241883" y="2860927"/>
            <a:ext cx="2358338" cy="1019347"/>
            <a:chOff x="5267736" y="3587951"/>
            <a:chExt cx="2358338" cy="101934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2" y="4016748"/>
              <a:ext cx="1609725" cy="5905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267736" y="3587951"/>
              <a:ext cx="2358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浏览器右上角找到标识：</a:t>
              </a:r>
              <a:endParaRPr lang="en-GB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67924" y="4103131"/>
            <a:ext cx="2876550" cy="2494895"/>
            <a:chOff x="8240902" y="1820491"/>
            <a:chExt cx="2876550" cy="2494895"/>
          </a:xfrm>
        </p:grpSpPr>
        <p:grpSp>
          <p:nvGrpSpPr>
            <p:cNvPr id="37" name="Group 36"/>
            <p:cNvGrpSpPr/>
            <p:nvPr/>
          </p:nvGrpSpPr>
          <p:grpSpPr>
            <a:xfrm>
              <a:off x="8240902" y="1820491"/>
              <a:ext cx="2876550" cy="2494895"/>
              <a:chOff x="7681044" y="1148080"/>
              <a:chExt cx="2876550" cy="249489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81044" y="1671300"/>
                <a:ext cx="2876550" cy="1971675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755003" y="1148080"/>
                <a:ext cx="27286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99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zh-CN" altLang="en-US" sz="1400" dirty="0">
                    <a:solidFill>
                      <a:srgbClr val="FF99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点击期刊页面</a:t>
                </a:r>
                <a:r>
                  <a:rPr lang="en-US" altLang="zh-CN" sz="1400" dirty="0">
                    <a:solidFill>
                      <a:srgbClr val="FF99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RSS</a:t>
                </a:r>
                <a:r>
                  <a:rPr lang="zh-CN" altLang="en-US" sz="1400" dirty="0">
                    <a:solidFill>
                      <a:srgbClr val="FF99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订阅按钮，</a:t>
                </a:r>
                <a:endPara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zh-CN" altLang="en-US" sz="1400" dirty="0">
                    <a:solidFill>
                      <a:srgbClr val="FF99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页面将弹出如下对话框</a:t>
                </a:r>
                <a:endParaRPr lang="en-GB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Rounded Rectangle 38"/>
            <p:cNvSpPr/>
            <p:nvPr/>
          </p:nvSpPr>
          <p:spPr>
            <a:xfrm>
              <a:off x="9325542" y="3105959"/>
              <a:ext cx="673086" cy="348090"/>
            </a:xfrm>
            <a:prstGeom prst="round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696854" y="1926026"/>
            <a:ext cx="2975495" cy="934901"/>
            <a:chOff x="7894181" y="4099668"/>
            <a:chExt cx="2975495" cy="9349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65566" y="4720244"/>
              <a:ext cx="1514475" cy="31432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894181" y="4099668"/>
              <a:ext cx="29754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点击</a:t>
              </a:r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Subscribe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按钮，完成订阅。</a:t>
              </a:r>
              <a:endPara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浏览器右上角将会提示：</a:t>
              </a:r>
              <a:endParaRPr lang="en-GB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96854" y="3107087"/>
            <a:ext cx="3248025" cy="1647170"/>
            <a:chOff x="8167670" y="2862180"/>
            <a:chExt cx="3248025" cy="16471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67670" y="3385400"/>
              <a:ext cx="3248025" cy="112395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167670" y="2862180"/>
              <a:ext cx="30764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点击浏览器右上角标识，即可查看</a:t>
              </a:r>
              <a:endPara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推送内容：</a:t>
              </a:r>
              <a:endParaRPr lang="en-GB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" name="Curved Connector 14"/>
          <p:cNvCxnSpPr>
            <a:cxnSpLocks/>
            <a:stCxn id="8" idx="3"/>
            <a:endCxn id="3" idx="3"/>
          </p:cNvCxnSpPr>
          <p:nvPr/>
        </p:nvCxnSpPr>
        <p:spPr>
          <a:xfrm>
            <a:off x="3615071" y="2377257"/>
            <a:ext cx="4429403" cy="3234932"/>
          </a:xfrm>
          <a:prstGeom prst="curvedConnector3">
            <a:avLst>
              <a:gd name="adj1" fmla="val 105161"/>
            </a:avLst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12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59984" y="341313"/>
            <a:ext cx="8913283" cy="100806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9pPr>
          </a:lstStyle>
          <a:p>
            <a:r>
              <a:rPr lang="zh-CN" altLang="en-US" kern="0" dirty="0">
                <a:latin typeface="Calibri" panose="020F0502020204030204" pitchFamily="34" charset="0"/>
              </a:rPr>
              <a:t>感谢聆听，欢迎提问</a:t>
            </a:r>
            <a:endParaRPr lang="en-GB" kern="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8286" y="1349375"/>
            <a:ext cx="70539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Taylor &amp; Francis 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西北地区负责人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拜娅容</a:t>
            </a:r>
            <a:endParaRPr lang="en-US" altLang="zh-CN" sz="28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Tel: 18628520727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-mail: Yarong.Bai@tandfchina.com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 descr="http://www.homejobster.com/wp-content/uploads/2014/04/em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63" y="1537034"/>
            <a:ext cx="1550356" cy="135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586707" y="3982080"/>
            <a:ext cx="4624391" cy="2399375"/>
            <a:chOff x="4784642" y="3918284"/>
            <a:chExt cx="4624391" cy="23993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642" y="3918284"/>
              <a:ext cx="1981200" cy="1981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27618" y="3918284"/>
              <a:ext cx="2781415" cy="239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latin typeface="微软"/>
                  <a:ea typeface="楷体" panose="02010609060101010101" pitchFamily="49" charset="-122"/>
                </a:rPr>
                <a:t>请关注我们的公众号</a:t>
              </a:r>
              <a:r>
                <a:rPr lang="en-US" altLang="zh-CN" sz="2400" dirty="0">
                  <a:solidFill>
                    <a:srgbClr val="FF9933"/>
                  </a:solidFill>
                  <a:latin typeface="微软"/>
                  <a:ea typeface="楷体" panose="02010609060101010101" pitchFamily="49" charset="-122"/>
                </a:rPr>
                <a:t>TandF</a:t>
              </a:r>
              <a:r>
                <a:rPr lang="zh-CN" altLang="en-US" sz="2400" dirty="0">
                  <a:solidFill>
                    <a:srgbClr val="FF9933"/>
                  </a:solidFill>
                  <a:latin typeface="微软"/>
                  <a:ea typeface="楷体" panose="02010609060101010101" pitchFamily="49" charset="-122"/>
                </a:rPr>
                <a:t>学术</a:t>
              </a:r>
              <a:endParaRPr lang="en-US" altLang="zh-CN" sz="2400" dirty="0">
                <a:solidFill>
                  <a:srgbClr val="FF9933"/>
                </a:solidFill>
                <a:latin typeface="微软"/>
                <a:ea typeface="楷体" panose="02010609060101010101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FF9933"/>
                  </a:solidFill>
                  <a:latin typeface="微软"/>
                  <a:ea typeface="楷体" panose="02010609060101010101" pitchFamily="49" charset="-122"/>
                </a:rPr>
                <a:t>【</a:t>
              </a:r>
              <a:r>
                <a:rPr lang="en-US" altLang="zh-CN" sz="2400" dirty="0" err="1">
                  <a:solidFill>
                    <a:srgbClr val="FF9933"/>
                  </a:solidFill>
                  <a:latin typeface="微软"/>
                  <a:ea typeface="楷体" panose="02010609060101010101" pitchFamily="49" charset="-122"/>
                </a:rPr>
                <a:t>TandF_China</a:t>
              </a:r>
              <a:r>
                <a:rPr lang="en-US" altLang="zh-CN" sz="2400" dirty="0">
                  <a:solidFill>
                    <a:srgbClr val="FF9933"/>
                  </a:solidFill>
                  <a:latin typeface="微软"/>
                  <a:ea typeface="楷体" panose="02010609060101010101" pitchFamily="49" charset="-122"/>
                </a:rPr>
                <a:t>】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latin typeface="微软"/>
                  <a:ea typeface="楷体" panose="02010609060101010101" pitchFamily="49" charset="-122"/>
                </a:rPr>
                <a:t>关注学术，</a:t>
              </a:r>
              <a:endParaRPr lang="en-US" altLang="zh-CN" dirty="0">
                <a:latin typeface="微软"/>
                <a:ea typeface="楷体" panose="02010609060101010101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latin typeface="微软"/>
                  <a:ea typeface="楷体" panose="02010609060101010101" pitchFamily="49" charset="-122"/>
                </a:rPr>
                <a:t>关注</a:t>
              </a:r>
              <a:r>
                <a:rPr lang="en-US" altLang="zh-CN" dirty="0">
                  <a:latin typeface="微软"/>
                  <a:ea typeface="楷体" panose="02010609060101010101" pitchFamily="49" charset="-122"/>
                </a:rPr>
                <a:t>Taylor &amp; Francis</a:t>
              </a:r>
              <a:r>
                <a:rPr lang="zh-CN" altLang="en-US" dirty="0">
                  <a:latin typeface="微软"/>
                  <a:ea typeface="楷体" panose="02010609060101010101" pitchFamily="49" charset="-122"/>
                </a:rPr>
                <a:t>！</a:t>
              </a:r>
              <a:endParaRPr lang="en-US" dirty="0">
                <a:latin typeface="微软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010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0FB02AD7-4B23-40D1-9F54-B59923CD902D}"/>
              </a:ext>
            </a:extLst>
          </p:cNvPr>
          <p:cNvSpPr txBox="1"/>
          <p:nvPr/>
        </p:nvSpPr>
        <p:spPr>
          <a:xfrm>
            <a:off x="5808394" y="1765160"/>
            <a:ext cx="3294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1859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综合医疗与公共卫生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1859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临床精神病学与神经科学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1859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综合内科与口腔医学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1859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药物学与毒理学</a:t>
            </a:r>
            <a:endParaRPr lang="en-US" sz="2000" dirty="0">
              <a:solidFill>
                <a:srgbClr val="31859C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875AB6-E41A-46B0-9C16-A2E1871AE9EA}"/>
              </a:ext>
            </a:extLst>
          </p:cNvPr>
          <p:cNvSpPr txBox="1"/>
          <p:nvPr/>
        </p:nvSpPr>
        <p:spPr>
          <a:xfrm>
            <a:off x="4539657" y="1761565"/>
            <a:ext cx="380745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化学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工程计算与技术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生物、地球、环境与食品科学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数学与统计学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物理学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运动科学与医学</a:t>
            </a:r>
            <a:r>
              <a:rPr lang="zh-CN" altLang="en-US" sz="20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*</a:t>
            </a:r>
            <a:endParaRPr lang="en-US" altLang="zh-CN" sz="20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9933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9933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Calibri" pitchFamily="34" charset="0"/>
              </a:rPr>
              <a:t>*</a:t>
            </a:r>
            <a:r>
              <a:rPr lang="en-US" altLang="zh-CN" sz="1600" dirty="0">
                <a:solidFill>
                  <a:srgbClr val="FF0000"/>
                </a:solidFill>
                <a:latin typeface="Calibri" pitchFamily="34" charset="0"/>
              </a:rPr>
              <a:t>(2021</a:t>
            </a:r>
            <a:r>
              <a:rPr lang="zh-CN" altLang="en-US" sz="1600" dirty="0">
                <a:solidFill>
                  <a:srgbClr val="FF0000"/>
                </a:solidFill>
                <a:latin typeface="Calibri" pitchFamily="34" charset="0"/>
              </a:rPr>
              <a:t>年新增</a:t>
            </a:r>
            <a:r>
              <a:rPr lang="en-US" altLang="zh-CN" sz="1600" dirty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en-US" sz="2000" dirty="0">
              <a:solidFill>
                <a:srgbClr val="FF9933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B47790-F155-4886-9C3E-2DE9AACE7CA2}"/>
              </a:ext>
            </a:extLst>
          </p:cNvPr>
          <p:cNvSpPr txBox="1"/>
          <p:nvPr/>
        </p:nvSpPr>
        <p:spPr>
          <a:xfrm>
            <a:off x="3281085" y="1788553"/>
            <a:ext cx="380745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人类学、考古学与文化遗产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人文与艺术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商业管理与经济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犯罪学与法学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教育学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地理、城市规划与研究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心理健康与社会保健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图书馆与信息科学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媒体、文化与传播学研究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政治学、国际关系与区域研究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心理学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社会学及相关学科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体育、休闲与旅游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策略、防务与安全研究</a:t>
            </a:r>
            <a:endParaRPr lang="en-US" sz="2000" dirty="0">
              <a:solidFill>
                <a:srgbClr val="604A7B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Taylor &amp; Francis</a:t>
            </a:r>
            <a:r>
              <a:rPr lang="zh-CN" altLang="en-US" dirty="0">
                <a:latin typeface="Calibri" panose="020F0502020204030204" pitchFamily="34" charset="0"/>
              </a:rPr>
              <a:t>期刊数据库</a:t>
            </a:r>
            <a:endParaRPr lang="en-GB" dirty="0">
              <a:latin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8626A9-A43C-420B-A131-844859E12CB0}"/>
              </a:ext>
            </a:extLst>
          </p:cNvPr>
          <p:cNvGrpSpPr/>
          <p:nvPr/>
        </p:nvGrpSpPr>
        <p:grpSpPr>
          <a:xfrm>
            <a:off x="1371603" y="1761565"/>
            <a:ext cx="1909482" cy="4397188"/>
            <a:chOff x="1949824" y="1761565"/>
            <a:chExt cx="1909482" cy="4397188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222A7748-B18D-4D92-95ED-763A2063DBFB}"/>
                </a:ext>
              </a:extLst>
            </p:cNvPr>
            <p:cNvSpPr/>
            <p:nvPr/>
          </p:nvSpPr>
          <p:spPr>
            <a:xfrm>
              <a:off x="1949824" y="1761565"/>
              <a:ext cx="1909482" cy="4397188"/>
            </a:xfrm>
            <a:prstGeom prst="parallelogram">
              <a:avLst>
                <a:gd name="adj" fmla="val 3556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lIns="0" tIns="0" rIns="0" bIns="0" rtlCol="0" anchor="ctr"/>
            <a:lstStyle/>
            <a:p>
              <a:pPr algn="ctr"/>
              <a:endParaRPr lang="en-US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E92ECD-9FD1-4358-9A43-1D928D9CD835}"/>
                </a:ext>
              </a:extLst>
            </p:cNvPr>
            <p:cNvSpPr txBox="1"/>
            <p:nvPr/>
          </p:nvSpPr>
          <p:spPr>
            <a:xfrm rot="506748">
              <a:off x="2410657" y="2532012"/>
              <a:ext cx="974369" cy="2856295"/>
            </a:xfrm>
            <a:prstGeom prst="rect">
              <a:avLst/>
            </a:prstGeom>
            <a:noFill/>
          </p:spPr>
          <p:txBody>
            <a:bodyPr vert="wordArtVert" wrap="none" rtlCol="0" anchor="ctr" anchorCtr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人文与社会科学</a:t>
              </a:r>
              <a:endParaRPr lang="en-US" altLang="zh-CN" sz="2000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期刊数据库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06DF71-7FD3-40E8-88DB-351CB5FD44D1}"/>
              </a:ext>
            </a:extLst>
          </p:cNvPr>
          <p:cNvGrpSpPr/>
          <p:nvPr/>
        </p:nvGrpSpPr>
        <p:grpSpPr>
          <a:xfrm>
            <a:off x="2631144" y="1761565"/>
            <a:ext cx="1909482" cy="4397188"/>
            <a:chOff x="3209365" y="1761565"/>
            <a:chExt cx="1909482" cy="4397188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56AF0DF-39CA-410C-8AD3-8533CE3955AC}"/>
                </a:ext>
              </a:extLst>
            </p:cNvPr>
            <p:cNvSpPr/>
            <p:nvPr/>
          </p:nvSpPr>
          <p:spPr>
            <a:xfrm>
              <a:off x="3209365" y="1761565"/>
              <a:ext cx="1909482" cy="4397188"/>
            </a:xfrm>
            <a:prstGeom prst="parallelogram">
              <a:avLst>
                <a:gd name="adj" fmla="val 35563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lIns="0" tIns="0" rIns="0" bIns="91440" rtlCol="0" anchor="ctr"/>
            <a:lstStyle/>
            <a:p>
              <a:pPr algn="ctr"/>
              <a:endParaRPr lang="en-US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52967C-E742-4D01-8A53-2F7740FC1376}"/>
                </a:ext>
              </a:extLst>
            </p:cNvPr>
            <p:cNvSpPr txBox="1"/>
            <p:nvPr/>
          </p:nvSpPr>
          <p:spPr>
            <a:xfrm rot="506748">
              <a:off x="3874347" y="2532011"/>
              <a:ext cx="579518" cy="2856296"/>
            </a:xfrm>
            <a:prstGeom prst="rect">
              <a:avLst/>
            </a:prstGeom>
            <a:noFill/>
          </p:spPr>
          <p:txBody>
            <a:bodyPr vert="wordArtVert" wrap="none" rtlCol="0" anchor="ctr" anchorCtr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科技期刊数据库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A9601AD-425C-4C38-8E86-84BD9FC7577D}"/>
              </a:ext>
            </a:extLst>
          </p:cNvPr>
          <p:cNvGrpSpPr/>
          <p:nvPr/>
        </p:nvGrpSpPr>
        <p:grpSpPr>
          <a:xfrm>
            <a:off x="3904132" y="1761565"/>
            <a:ext cx="1909482" cy="4397188"/>
            <a:chOff x="4482353" y="1761565"/>
            <a:chExt cx="1909482" cy="4397188"/>
          </a:xfrm>
        </p:grpSpPr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862B9AD0-C343-4EFA-A155-A8F1924C1204}"/>
                </a:ext>
              </a:extLst>
            </p:cNvPr>
            <p:cNvSpPr/>
            <p:nvPr/>
          </p:nvSpPr>
          <p:spPr>
            <a:xfrm>
              <a:off x="4482353" y="1761565"/>
              <a:ext cx="1909482" cy="4397188"/>
            </a:xfrm>
            <a:prstGeom prst="parallelogram">
              <a:avLst>
                <a:gd name="adj" fmla="val 35563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lIns="0" tIns="0" rIns="0" bIns="0" rtlCol="0" anchor="ctr"/>
            <a:lstStyle/>
            <a:p>
              <a:pPr algn="ctr"/>
              <a:endParaRPr lang="en-US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8BBA8C-3F24-4FAF-B2B4-6780F727BD36}"/>
                </a:ext>
              </a:extLst>
            </p:cNvPr>
            <p:cNvSpPr txBox="1"/>
            <p:nvPr/>
          </p:nvSpPr>
          <p:spPr>
            <a:xfrm rot="506748">
              <a:off x="5147335" y="2561009"/>
              <a:ext cx="579518" cy="2856295"/>
            </a:xfrm>
            <a:prstGeom prst="rect">
              <a:avLst/>
            </a:prstGeom>
            <a:noFill/>
          </p:spPr>
          <p:txBody>
            <a:bodyPr vert="wordArtVert" wrap="none" rtlCol="0" anchor="ctr" anchorCtr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医学期刊数据库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4ABC13-81DF-42F5-9DAD-61F279BBB777}"/>
              </a:ext>
            </a:extLst>
          </p:cNvPr>
          <p:cNvGrpSpPr/>
          <p:nvPr/>
        </p:nvGrpSpPr>
        <p:grpSpPr>
          <a:xfrm>
            <a:off x="5163673" y="1761565"/>
            <a:ext cx="1909482" cy="4397188"/>
            <a:chOff x="5741894" y="1761565"/>
            <a:chExt cx="1909482" cy="4397188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EB431C19-2C60-4178-8E5A-492A826A5B18}"/>
                </a:ext>
              </a:extLst>
            </p:cNvPr>
            <p:cNvSpPr/>
            <p:nvPr/>
          </p:nvSpPr>
          <p:spPr>
            <a:xfrm>
              <a:off x="5741894" y="1761565"/>
              <a:ext cx="1909482" cy="4397188"/>
            </a:xfrm>
            <a:prstGeom prst="parallelogram">
              <a:avLst>
                <a:gd name="adj" fmla="val 35563"/>
              </a:avLst>
            </a:prstGeom>
            <a:solidFill>
              <a:srgbClr val="102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lIns="0" tIns="0" rIns="0" bIns="0" rtlCol="0" anchor="ctr"/>
            <a:lstStyle/>
            <a:p>
              <a:pPr algn="ctr"/>
              <a:endParaRPr lang="en-US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7F125F-A064-4B19-973F-DAEC10E89CC0}"/>
                </a:ext>
              </a:extLst>
            </p:cNvPr>
            <p:cNvSpPr txBox="1"/>
            <p:nvPr/>
          </p:nvSpPr>
          <p:spPr>
            <a:xfrm rot="506748">
              <a:off x="6406875" y="2363583"/>
              <a:ext cx="579518" cy="3251146"/>
            </a:xfrm>
            <a:prstGeom prst="rect">
              <a:avLst/>
            </a:prstGeom>
            <a:noFill/>
          </p:spPr>
          <p:txBody>
            <a:bodyPr vert="wordArtVert" wrap="none" rtlCol="0" anchor="ctr" anchorCtr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专家系列期刊专辑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90B25A-402D-4044-91C4-5B8D9062D58D}"/>
              </a:ext>
            </a:extLst>
          </p:cNvPr>
          <p:cNvGrpSpPr/>
          <p:nvPr/>
        </p:nvGrpSpPr>
        <p:grpSpPr>
          <a:xfrm>
            <a:off x="7073153" y="1788553"/>
            <a:ext cx="2530540" cy="2475887"/>
            <a:chOff x="9544919" y="2633163"/>
            <a:chExt cx="2530540" cy="247588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8649D1A-5A1B-4B6F-A02E-8FA0A3D3235E}"/>
                </a:ext>
              </a:extLst>
            </p:cNvPr>
            <p:cNvSpPr/>
            <p:nvPr/>
          </p:nvSpPr>
          <p:spPr>
            <a:xfrm>
              <a:off x="9544919" y="2633163"/>
              <a:ext cx="253054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10238C"/>
                  </a:solidFill>
                </a:rPr>
                <a:t>专家见解期刊专辑</a:t>
              </a:r>
              <a:endParaRPr lang="en-US" dirty="0">
                <a:solidFill>
                  <a:srgbClr val="10238C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10238C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10238C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10238C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10238C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10238C"/>
                  </a:solidFill>
                </a:rPr>
                <a:t>专家评论期刊专辑</a:t>
              </a:r>
              <a:endParaRPr lang="en-US" dirty="0">
                <a:solidFill>
                  <a:srgbClr val="10238C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5C5920D-BBD7-40CB-9063-D76E915FC7A1}"/>
                </a:ext>
              </a:extLst>
            </p:cNvPr>
            <p:cNvGrpSpPr/>
            <p:nvPr/>
          </p:nvGrpSpPr>
          <p:grpSpPr>
            <a:xfrm>
              <a:off x="10083052" y="3135659"/>
              <a:ext cx="1454274" cy="600016"/>
              <a:chOff x="1292225" y="1914584"/>
              <a:chExt cx="1454274" cy="600016"/>
            </a:xfrm>
          </p:grpSpPr>
          <p:pic>
            <p:nvPicPr>
              <p:cNvPr id="34" name="Picture 14">
                <a:extLst>
                  <a:ext uri="{FF2B5EF4-FFF2-40B4-BE49-F238E27FC236}">
                    <a16:creationId xmlns:a16="http://schemas.microsoft.com/office/drawing/2014/main" id="{8337790E-6D8E-4165-A5C2-67D66F74C2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2225" y="1914584"/>
                <a:ext cx="937780" cy="239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5">
                <a:extLst>
                  <a:ext uri="{FF2B5EF4-FFF2-40B4-BE49-F238E27FC236}">
                    <a16:creationId xmlns:a16="http://schemas.microsoft.com/office/drawing/2014/main" id="{45C25996-C739-4C70-AC06-E11BCAB036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2225" y="2200884"/>
                <a:ext cx="1454274" cy="313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6" name="Picture 12" descr="http://informahealthcare.com/userimages/ContentEditor/1385737305318/Expert-Reviews%20logo.jpg">
              <a:extLst>
                <a:ext uri="{FF2B5EF4-FFF2-40B4-BE49-F238E27FC236}">
                  <a16:creationId xmlns:a16="http://schemas.microsoft.com/office/drawing/2014/main" id="{6FF7DC47-90F2-4992-9E50-FB9C3F689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3052" y="4507755"/>
              <a:ext cx="1268606" cy="60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A297676-E6F7-43D6-85FA-BC98E4B17DEA}"/>
              </a:ext>
            </a:extLst>
          </p:cNvPr>
          <p:cNvSpPr/>
          <p:nvPr/>
        </p:nvSpPr>
        <p:spPr>
          <a:xfrm>
            <a:off x="8080176" y="5866592"/>
            <a:ext cx="3591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Calibri" pitchFamily="34" charset="0"/>
              </a:rPr>
              <a:t>* 现刊库内容可延展阅读至</a:t>
            </a:r>
            <a:r>
              <a:rPr lang="en-US" altLang="zh-CN" dirty="0">
                <a:latin typeface="Calibri" pitchFamily="34" charset="0"/>
              </a:rPr>
              <a:t>1997</a:t>
            </a:r>
            <a:r>
              <a:rPr lang="zh-CN" altLang="en-US" dirty="0">
                <a:latin typeface="Calibri" pitchFamily="34" charset="0"/>
              </a:rPr>
              <a:t>年</a:t>
            </a:r>
            <a:endParaRPr lang="en-US" altLang="zh-CN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7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0.37982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3.7037E-6 L 0.37695 -0.00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28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375 -0.001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92 L 1.25E-6 -2.22222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2.70833E-6 -4.07407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6.25E-7 2.96296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-1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1" grpId="0"/>
      <p:bldP spid="31" grpId="1"/>
      <p:bldP spid="28" grpId="0"/>
      <p:bldP spid="2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2C53AA-300F-4179-958F-1B042D464769}"/>
              </a:ext>
            </a:extLst>
          </p:cNvPr>
          <p:cNvSpPr txBox="1">
            <a:spLocks/>
          </p:cNvSpPr>
          <p:nvPr/>
        </p:nvSpPr>
        <p:spPr bwMode="auto">
          <a:xfrm>
            <a:off x="1559984" y="341313"/>
            <a:ext cx="891328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9pPr>
          </a:lstStyle>
          <a:p>
            <a:r>
              <a:rPr lang="en-US" altLang="zh-CN" kern="0" dirty="0">
                <a:latin typeface="Calibri" panose="020F0502020204030204" pitchFamily="34" charset="0"/>
              </a:rPr>
              <a:t>Taylor &amp; Francis </a:t>
            </a:r>
            <a:r>
              <a:rPr lang="zh-CN" altLang="en-US" kern="0" dirty="0">
                <a:latin typeface="Calibri" panose="020F0502020204030204" pitchFamily="34" charset="0"/>
              </a:rPr>
              <a:t>科技期刊数据库</a:t>
            </a:r>
            <a:endParaRPr lang="en-GB" kern="0" dirty="0">
              <a:latin typeface="Calibri" panose="020F050202020403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4CF7884-2554-4C29-BBE1-CDA63134C0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960817"/>
              </p:ext>
            </p:extLst>
          </p:nvPr>
        </p:nvGraphicFramePr>
        <p:xfrm>
          <a:off x="1311442" y="1349375"/>
          <a:ext cx="932057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3753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8BD16E6E-1580-4DE3-B370-4A4EEEB76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962" y="4703444"/>
            <a:ext cx="1524042" cy="15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blication Cover">
            <a:extLst>
              <a:ext uri="{FF2B5EF4-FFF2-40B4-BE49-F238E27FC236}">
                <a16:creationId xmlns:a16="http://schemas.microsoft.com/office/drawing/2014/main" id="{CB9E6391-4175-41FB-9EFD-A8C4D69AE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30" y="4635809"/>
            <a:ext cx="1318715" cy="187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blication Cover">
            <a:extLst>
              <a:ext uri="{FF2B5EF4-FFF2-40B4-BE49-F238E27FC236}">
                <a16:creationId xmlns:a16="http://schemas.microsoft.com/office/drawing/2014/main" id="{D72F7B76-E63D-4598-A4A2-6744A95F9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30" y="1837320"/>
            <a:ext cx="1308449" cy="17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1A38BA-299C-448A-B896-9321AA963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962" y="1955646"/>
            <a:ext cx="1524042" cy="15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工程学重点期刊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05774-03C3-4ABC-AEC7-EE33F0B76D92}"/>
              </a:ext>
            </a:extLst>
          </p:cNvPr>
          <p:cNvSpPr txBox="1"/>
          <p:nvPr/>
        </p:nvSpPr>
        <p:spPr>
          <a:xfrm>
            <a:off x="3007087" y="1837319"/>
            <a:ext cx="65172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International Journal of Production Research《</a:t>
            </a:r>
            <a:r>
              <a:rPr lang="zh-CN" altLang="en-US" sz="1600" dirty="0"/>
              <a:t>国际生产研究期刊</a:t>
            </a:r>
            <a:r>
              <a:rPr lang="en-US" altLang="zh-CN" sz="1600" dirty="0"/>
              <a:t>》</a:t>
            </a:r>
          </a:p>
          <a:p>
            <a:r>
              <a:rPr lang="en-US" sz="1600" dirty="0" err="1"/>
              <a:t>pISSN</a:t>
            </a:r>
            <a:r>
              <a:rPr lang="zh-CN" altLang="en-US" sz="1600" dirty="0"/>
              <a:t>：</a:t>
            </a:r>
            <a:r>
              <a:rPr lang="en-US" altLang="zh-CN" sz="1600" dirty="0"/>
              <a:t> 0020-7543  |  </a:t>
            </a:r>
            <a:r>
              <a:rPr lang="en-US" altLang="zh-CN" sz="1600" dirty="0" err="1"/>
              <a:t>eISSN</a:t>
            </a:r>
            <a:r>
              <a:rPr lang="zh-CN" altLang="en-US" sz="1600" dirty="0"/>
              <a:t>：</a:t>
            </a:r>
            <a:r>
              <a:rPr lang="en-US" altLang="zh-CN" sz="1600" dirty="0"/>
              <a:t> 1366-588X</a:t>
            </a:r>
          </a:p>
          <a:p>
            <a:endParaRPr lang="en-US" altLang="zh-CN" sz="1600" dirty="0"/>
          </a:p>
          <a:p>
            <a:r>
              <a:rPr lang="en-US" altLang="zh-CN" sz="1600" dirty="0"/>
              <a:t>2019</a:t>
            </a:r>
            <a:r>
              <a:rPr lang="zh-CN" altLang="en-US" sz="1600" dirty="0"/>
              <a:t>年影响因子：</a:t>
            </a:r>
            <a:r>
              <a:rPr lang="en-US" altLang="zh-CN" sz="1600" dirty="0"/>
              <a:t> 4.577</a:t>
            </a:r>
          </a:p>
          <a:p>
            <a:r>
              <a:rPr lang="en-US" altLang="zh-CN" sz="1600" dirty="0"/>
              <a:t>JCR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9/48 </a:t>
            </a:r>
            <a:r>
              <a:rPr lang="zh-CN" altLang="en-US" sz="1600" dirty="0"/>
              <a:t>工业工程；</a:t>
            </a:r>
            <a:r>
              <a:rPr lang="en-US" altLang="zh-CN" sz="1600" dirty="0"/>
              <a:t>10/50 </a:t>
            </a:r>
            <a:r>
              <a:rPr lang="zh-CN" altLang="en-US" sz="1600" dirty="0"/>
              <a:t>制造工程；</a:t>
            </a:r>
            <a:r>
              <a:rPr lang="en-US" altLang="zh-CN" sz="1600" dirty="0"/>
              <a:t>11/83 </a:t>
            </a:r>
            <a:r>
              <a:rPr lang="zh-CN" altLang="en-US" sz="1600" dirty="0"/>
              <a:t>运筹学与管理科学</a:t>
            </a:r>
            <a:r>
              <a:rPr lang="en-US" altLang="zh-CN" sz="1600" dirty="0"/>
              <a:t>2019</a:t>
            </a:r>
            <a:r>
              <a:rPr lang="zh-CN" altLang="en-US" sz="1600" dirty="0"/>
              <a:t>年</a:t>
            </a:r>
            <a:r>
              <a:rPr lang="en-US" altLang="zh-CN" sz="1600" dirty="0"/>
              <a:t>SJR</a:t>
            </a:r>
            <a:r>
              <a:rPr lang="zh-CN" altLang="en-US" sz="1600" dirty="0"/>
              <a:t>：</a:t>
            </a:r>
            <a:r>
              <a:rPr lang="en-US" altLang="zh-CN" sz="1600" dirty="0"/>
              <a:t>1.776</a:t>
            </a:r>
          </a:p>
          <a:p>
            <a:r>
              <a:rPr lang="en-US" altLang="zh-CN" sz="1600" dirty="0"/>
              <a:t>SJR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33/425 </a:t>
            </a:r>
            <a:r>
              <a:rPr lang="zh-CN" altLang="en-US" sz="1600" dirty="0"/>
              <a:t>策略与管理；</a:t>
            </a:r>
            <a:r>
              <a:rPr lang="en-US" altLang="zh-CN" sz="1600" dirty="0"/>
              <a:t>18/165 </a:t>
            </a:r>
            <a:r>
              <a:rPr lang="zh-CN" altLang="en-US" sz="1600" dirty="0"/>
              <a:t>管理科学与运筹学；</a:t>
            </a:r>
            <a:r>
              <a:rPr lang="en-US" altLang="zh-CN" sz="1600" dirty="0"/>
              <a:t>19/302 </a:t>
            </a:r>
            <a:r>
              <a:rPr lang="zh-CN" altLang="en-US" sz="1600" dirty="0"/>
              <a:t>工业与制造工程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FB964-5164-48F2-9F7A-6046E37B14CC}"/>
              </a:ext>
            </a:extLst>
          </p:cNvPr>
          <p:cNvSpPr txBox="1"/>
          <p:nvPr/>
        </p:nvSpPr>
        <p:spPr>
          <a:xfrm>
            <a:off x="3007087" y="4559691"/>
            <a:ext cx="6517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Engineering Optimization《</a:t>
            </a:r>
            <a:r>
              <a:rPr lang="zh-CN" altLang="en-US" sz="1600" dirty="0"/>
              <a:t>工程优化</a:t>
            </a:r>
            <a:r>
              <a:rPr lang="en-US" altLang="zh-CN" sz="1600" dirty="0"/>
              <a:t>》</a:t>
            </a:r>
          </a:p>
          <a:p>
            <a:r>
              <a:rPr lang="en-US" sz="1600" dirty="0" err="1"/>
              <a:t>pISSN</a:t>
            </a:r>
            <a:r>
              <a:rPr lang="zh-CN" altLang="en-US" sz="1600" dirty="0"/>
              <a:t>：</a:t>
            </a:r>
            <a:r>
              <a:rPr lang="en-US" altLang="zh-CN" sz="1600" dirty="0"/>
              <a:t> 0305-215X  |  </a:t>
            </a:r>
            <a:r>
              <a:rPr lang="en-US" altLang="zh-CN" sz="1600" dirty="0" err="1"/>
              <a:t>eISSN</a:t>
            </a:r>
            <a:r>
              <a:rPr lang="zh-CN" altLang="en-US" sz="1600" dirty="0"/>
              <a:t>：</a:t>
            </a:r>
            <a:r>
              <a:rPr lang="en-US" altLang="zh-CN" sz="1600" dirty="0"/>
              <a:t> 1029-0273</a:t>
            </a:r>
          </a:p>
          <a:p>
            <a:endParaRPr lang="en-US" altLang="zh-CN" sz="1600" dirty="0"/>
          </a:p>
          <a:p>
            <a:r>
              <a:rPr lang="en-US" altLang="zh-CN" sz="1600" dirty="0"/>
              <a:t>2019</a:t>
            </a:r>
            <a:r>
              <a:rPr lang="zh-CN" altLang="en-US" sz="1600" dirty="0"/>
              <a:t>年影响因子：</a:t>
            </a:r>
            <a:r>
              <a:rPr lang="en-US" altLang="zh-CN" sz="1600" dirty="0"/>
              <a:t> 2.165 </a:t>
            </a:r>
          </a:p>
          <a:p>
            <a:r>
              <a:rPr lang="en-US" altLang="zh-CN" sz="1600" dirty="0"/>
              <a:t>JCR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35/83 </a:t>
            </a:r>
            <a:r>
              <a:rPr lang="zh-CN" altLang="en-US" sz="1600" dirty="0"/>
              <a:t>运筹学与管理科学；</a:t>
            </a:r>
            <a:r>
              <a:rPr lang="en-US" altLang="zh-CN" sz="1600" dirty="0"/>
              <a:t>39/91 </a:t>
            </a:r>
            <a:r>
              <a:rPr lang="zh-CN" altLang="en-US" sz="1600" dirty="0"/>
              <a:t>工程</a:t>
            </a:r>
            <a:r>
              <a:rPr lang="en-US" altLang="zh-CN" sz="1600" dirty="0"/>
              <a:t>(</a:t>
            </a:r>
            <a:r>
              <a:rPr lang="zh-CN" altLang="en-US" sz="1600" dirty="0"/>
              <a:t>多学科</a:t>
            </a:r>
            <a:r>
              <a:rPr lang="en-US" altLang="zh-CN" sz="1600" dirty="0"/>
              <a:t>)</a:t>
            </a:r>
          </a:p>
          <a:p>
            <a:r>
              <a:rPr lang="en-US" altLang="zh-CN" sz="1600" dirty="0"/>
              <a:t>2019</a:t>
            </a:r>
            <a:r>
              <a:rPr lang="zh-CN" altLang="en-US" sz="1600" dirty="0"/>
              <a:t>年</a:t>
            </a:r>
            <a:r>
              <a:rPr lang="en-US" altLang="zh-CN" sz="1600" dirty="0"/>
              <a:t>SJR</a:t>
            </a:r>
            <a:r>
              <a:rPr lang="zh-CN" altLang="en-US" sz="1600" dirty="0"/>
              <a:t>：</a:t>
            </a:r>
            <a:r>
              <a:rPr lang="en-US" altLang="zh-CN" sz="1600" dirty="0"/>
              <a:t> 0.636 </a:t>
            </a:r>
          </a:p>
          <a:p>
            <a:r>
              <a:rPr lang="en-US" altLang="zh-CN" sz="1600" dirty="0"/>
              <a:t>SJR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85/302 </a:t>
            </a:r>
            <a:r>
              <a:rPr lang="zh-CN" altLang="en-US" sz="1600" dirty="0"/>
              <a:t>工业与制造工程；</a:t>
            </a:r>
            <a:r>
              <a:rPr lang="en-US" altLang="zh-CN" sz="1600" dirty="0"/>
              <a:t>211/627 </a:t>
            </a:r>
            <a:r>
              <a:rPr lang="zh-CN" altLang="en-US" sz="1600" dirty="0"/>
              <a:t>计算机科学应用；</a:t>
            </a:r>
            <a:r>
              <a:rPr lang="en-US" altLang="zh-CN" sz="1600" dirty="0"/>
              <a:t>67/165 </a:t>
            </a:r>
            <a:r>
              <a:rPr lang="zh-CN" altLang="en-US" sz="1600" dirty="0"/>
              <a:t>管理科学与运筹学；</a:t>
            </a:r>
            <a:r>
              <a:rPr lang="en-US" altLang="zh-CN" sz="1600" dirty="0"/>
              <a:t>207/512 </a:t>
            </a:r>
            <a:r>
              <a:rPr lang="zh-CN" altLang="en-US" sz="1600" dirty="0"/>
              <a:t>应用数学；</a:t>
            </a:r>
            <a:r>
              <a:rPr lang="en-US" altLang="zh-CN" sz="1600" dirty="0"/>
              <a:t>30/95 </a:t>
            </a:r>
            <a:r>
              <a:rPr lang="zh-CN" altLang="en-US" sz="1600" dirty="0"/>
              <a:t>控制与优化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9511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91C5D419-9A20-4181-998E-505DDD972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962" y="4703444"/>
            <a:ext cx="1524042" cy="15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ublication Cover">
            <a:extLst>
              <a:ext uri="{FF2B5EF4-FFF2-40B4-BE49-F238E27FC236}">
                <a16:creationId xmlns:a16="http://schemas.microsoft.com/office/drawing/2014/main" id="{AA953A7C-501E-4277-9D15-EC33A73E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30" y="4635809"/>
            <a:ext cx="1206731" cy="170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13B7985-765F-41C6-B3FA-3CE05F4F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962" y="1955646"/>
            <a:ext cx="1524042" cy="15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ublication Cover">
            <a:extLst>
              <a:ext uri="{FF2B5EF4-FFF2-40B4-BE49-F238E27FC236}">
                <a16:creationId xmlns:a16="http://schemas.microsoft.com/office/drawing/2014/main" id="{A1D4CC71-709C-427B-86FC-7A8041409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30" y="1891496"/>
            <a:ext cx="1279045" cy="170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材料科学重点期刊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05774-03C3-4ABC-AEC7-EE33F0B76D92}"/>
              </a:ext>
            </a:extLst>
          </p:cNvPr>
          <p:cNvSpPr txBox="1"/>
          <p:nvPr/>
        </p:nvSpPr>
        <p:spPr>
          <a:xfrm>
            <a:off x="3007087" y="1837319"/>
            <a:ext cx="6517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Materials and Manufacturing Processes《</a:t>
            </a:r>
            <a:r>
              <a:rPr lang="zh-CN" altLang="en-US" sz="1600" dirty="0"/>
              <a:t>材料与制造工艺</a:t>
            </a:r>
            <a:r>
              <a:rPr lang="en-US" altLang="zh-CN" sz="1600" dirty="0"/>
              <a:t>》</a:t>
            </a:r>
          </a:p>
          <a:p>
            <a:r>
              <a:rPr lang="en-US" sz="1600" dirty="0" err="1"/>
              <a:t>pISSN</a:t>
            </a:r>
            <a:r>
              <a:rPr lang="zh-CN" altLang="en-US" sz="1600" dirty="0"/>
              <a:t>：</a:t>
            </a:r>
            <a:r>
              <a:rPr lang="en-US" altLang="zh-CN" sz="1600" dirty="0"/>
              <a:t> 1042-6914  |  </a:t>
            </a:r>
            <a:r>
              <a:rPr lang="en-US" altLang="zh-CN" sz="1600" dirty="0" err="1"/>
              <a:t>eISSN</a:t>
            </a:r>
            <a:r>
              <a:rPr lang="zh-CN" altLang="en-US" sz="1600" dirty="0"/>
              <a:t>：</a:t>
            </a:r>
            <a:r>
              <a:rPr lang="en-US" altLang="zh-CN" sz="1600" dirty="0"/>
              <a:t> 1532-2475</a:t>
            </a:r>
          </a:p>
          <a:p>
            <a:endParaRPr lang="en-US" altLang="zh-CN" sz="1600" dirty="0"/>
          </a:p>
          <a:p>
            <a:r>
              <a:rPr lang="en-US" altLang="zh-CN" sz="1600" dirty="0"/>
              <a:t>2019</a:t>
            </a:r>
            <a:r>
              <a:rPr lang="zh-CN" altLang="en-US" sz="1600" dirty="0"/>
              <a:t>年影响因子：</a:t>
            </a:r>
            <a:r>
              <a:rPr lang="en-US" altLang="zh-CN" sz="1600" dirty="0"/>
              <a:t> 3.046 </a:t>
            </a:r>
          </a:p>
          <a:p>
            <a:r>
              <a:rPr lang="en-US" altLang="zh-CN" sz="1600" dirty="0"/>
              <a:t>JCR</a:t>
            </a:r>
            <a:r>
              <a:rPr lang="zh-CN" altLang="en-US" sz="1600" dirty="0"/>
              <a:t>排名： </a:t>
            </a:r>
            <a:r>
              <a:rPr lang="en-US" altLang="zh-CN" sz="1600" dirty="0"/>
              <a:t>20/50 </a:t>
            </a:r>
            <a:r>
              <a:rPr lang="zh-CN" altLang="en-US" sz="1600" dirty="0"/>
              <a:t>制造工程；</a:t>
            </a:r>
            <a:r>
              <a:rPr lang="en-US" altLang="zh-CN" sz="1600" dirty="0"/>
              <a:t>134/314 </a:t>
            </a:r>
            <a:r>
              <a:rPr lang="zh-CN" altLang="en-US" sz="1600" dirty="0"/>
              <a:t>材料科学</a:t>
            </a:r>
            <a:r>
              <a:rPr lang="en-US" altLang="zh-CN" sz="1600" dirty="0"/>
              <a:t>(</a:t>
            </a:r>
            <a:r>
              <a:rPr lang="zh-CN" altLang="en-US" sz="1600" dirty="0"/>
              <a:t>多学科</a:t>
            </a:r>
            <a:r>
              <a:rPr lang="en-US" altLang="zh-CN" sz="1600" dirty="0"/>
              <a:t>)</a:t>
            </a:r>
            <a:r>
              <a:rPr lang="zh-CN" altLang="en-US" sz="1600" dirty="0"/>
              <a:t> </a:t>
            </a:r>
            <a:endParaRPr lang="en-US" altLang="zh-CN" sz="1600" dirty="0"/>
          </a:p>
          <a:p>
            <a:r>
              <a:rPr lang="en-US" altLang="zh-CN" sz="1600" dirty="0"/>
              <a:t>2019</a:t>
            </a:r>
            <a:r>
              <a:rPr lang="zh-CN" altLang="en-US" sz="1600" dirty="0"/>
              <a:t>年</a:t>
            </a:r>
            <a:r>
              <a:rPr lang="en-US" altLang="zh-CN" sz="1600" dirty="0"/>
              <a:t>SJR</a:t>
            </a:r>
            <a:r>
              <a:rPr lang="zh-CN" altLang="en-US" sz="1600" dirty="0"/>
              <a:t>：</a:t>
            </a:r>
            <a:r>
              <a:rPr lang="en-US" altLang="zh-CN" sz="1600" dirty="0"/>
              <a:t>1.077</a:t>
            </a:r>
          </a:p>
          <a:p>
            <a:r>
              <a:rPr lang="en-US" altLang="zh-CN" sz="1600" dirty="0"/>
              <a:t>SJR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47/302 </a:t>
            </a:r>
            <a:r>
              <a:rPr lang="zh-CN" altLang="en-US" sz="1600" dirty="0"/>
              <a:t>工业与制造工程；</a:t>
            </a:r>
            <a:r>
              <a:rPr lang="en-US" altLang="zh-CN" sz="1600" dirty="0"/>
              <a:t>74/565 </a:t>
            </a:r>
            <a:r>
              <a:rPr lang="zh-CN" altLang="en-US" sz="1600" dirty="0"/>
              <a:t>机械工程；</a:t>
            </a:r>
            <a:r>
              <a:rPr lang="en-US" altLang="zh-CN" sz="1600" dirty="0"/>
              <a:t>53/358 </a:t>
            </a:r>
            <a:r>
              <a:rPr lang="zh-CN" altLang="en-US" sz="1600" dirty="0"/>
              <a:t>材料力学；</a:t>
            </a:r>
            <a:r>
              <a:rPr lang="en-US" altLang="zh-CN" sz="1600" dirty="0"/>
              <a:t>94/521 </a:t>
            </a:r>
            <a:r>
              <a:rPr lang="zh-CN" altLang="en-US" sz="1600" dirty="0"/>
              <a:t>材料工程</a:t>
            </a:r>
            <a:r>
              <a:rPr lang="en-US" altLang="zh-CN" sz="1600" dirty="0"/>
              <a:t>(</a:t>
            </a:r>
            <a:r>
              <a:rPr lang="zh-CN" altLang="en-US" sz="1600" dirty="0"/>
              <a:t>综合</a:t>
            </a:r>
            <a:r>
              <a:rPr lang="en-US" altLang="zh-CN" sz="1600" dirty="0"/>
              <a:t>)</a:t>
            </a:r>
            <a:endParaRPr lang="zh-CN" altLang="en-US" sz="1600" dirty="0"/>
          </a:p>
          <a:p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FB964-5164-48F2-9F7A-6046E37B14CC}"/>
              </a:ext>
            </a:extLst>
          </p:cNvPr>
          <p:cNvSpPr txBox="1"/>
          <p:nvPr/>
        </p:nvSpPr>
        <p:spPr>
          <a:xfrm>
            <a:off x="3007087" y="4559691"/>
            <a:ext cx="6517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Materials Science and Technology《</a:t>
            </a:r>
            <a:r>
              <a:rPr lang="zh-CN" altLang="en-US" sz="1600" dirty="0"/>
              <a:t>材料科学与技术</a:t>
            </a:r>
            <a:r>
              <a:rPr lang="en-US" altLang="zh-CN" sz="1600" dirty="0"/>
              <a:t>》</a:t>
            </a:r>
          </a:p>
          <a:p>
            <a:r>
              <a:rPr lang="zh-CN" altLang="en-US" sz="1600" dirty="0"/>
              <a:t>英国材料、矿物与矿业学会</a:t>
            </a:r>
            <a:r>
              <a:rPr lang="en-US" altLang="zh-CN" sz="1600" dirty="0"/>
              <a:t>(IOM3)</a:t>
            </a:r>
          </a:p>
          <a:p>
            <a:r>
              <a:rPr lang="en-US" sz="1600" dirty="0" err="1"/>
              <a:t>pISSN</a:t>
            </a:r>
            <a:r>
              <a:rPr lang="zh-CN" altLang="en-US" sz="1600" dirty="0"/>
              <a:t>：</a:t>
            </a:r>
            <a:r>
              <a:rPr lang="en-US" altLang="zh-CN" sz="1600" dirty="0"/>
              <a:t> 0267-0836  |  </a:t>
            </a:r>
            <a:r>
              <a:rPr lang="en-US" altLang="zh-CN" sz="1600" dirty="0" err="1"/>
              <a:t>eISSN</a:t>
            </a:r>
            <a:r>
              <a:rPr lang="zh-CN" altLang="en-US" sz="1600" dirty="0"/>
              <a:t>：</a:t>
            </a:r>
            <a:r>
              <a:rPr lang="en-US" altLang="zh-CN" sz="1600" dirty="0"/>
              <a:t> 1743-2847</a:t>
            </a:r>
          </a:p>
          <a:p>
            <a:endParaRPr lang="en-US" altLang="zh-CN" sz="1600" dirty="0"/>
          </a:p>
          <a:p>
            <a:r>
              <a:rPr lang="en-US" altLang="zh-CN" sz="1600" dirty="0"/>
              <a:t>2019</a:t>
            </a:r>
            <a:r>
              <a:rPr lang="zh-CN" altLang="en-US" sz="1600" dirty="0"/>
              <a:t>年影响因子：</a:t>
            </a:r>
            <a:r>
              <a:rPr lang="en-US" altLang="zh-CN" sz="1600" dirty="0"/>
              <a:t> 1.835</a:t>
            </a:r>
          </a:p>
          <a:p>
            <a:r>
              <a:rPr lang="en-US" altLang="zh-CN" sz="1600" dirty="0"/>
              <a:t>JCR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27/79 </a:t>
            </a:r>
            <a:r>
              <a:rPr lang="zh-CN" altLang="en-US" sz="1600" dirty="0"/>
              <a:t>冶金与冶金工程；</a:t>
            </a:r>
            <a:r>
              <a:rPr lang="en-US" altLang="zh-CN" sz="1600" dirty="0"/>
              <a:t>210/314 </a:t>
            </a:r>
            <a:r>
              <a:rPr lang="zh-CN" altLang="en-US" sz="1600" dirty="0"/>
              <a:t>材料科学</a:t>
            </a:r>
            <a:r>
              <a:rPr lang="en-US" altLang="zh-CN" sz="1600" dirty="0"/>
              <a:t>(</a:t>
            </a:r>
            <a:r>
              <a:rPr lang="zh-CN" altLang="en-US" sz="1600" dirty="0"/>
              <a:t>多学科</a:t>
            </a:r>
            <a:r>
              <a:rPr lang="en-US" altLang="zh-CN" sz="1600" dirty="0"/>
              <a:t>)	</a:t>
            </a:r>
          </a:p>
          <a:p>
            <a:r>
              <a:rPr lang="en-US" altLang="zh-CN" sz="1600" dirty="0"/>
              <a:t>2019</a:t>
            </a:r>
            <a:r>
              <a:rPr lang="zh-CN" altLang="en-US" sz="1600" dirty="0"/>
              <a:t>年</a:t>
            </a:r>
            <a:r>
              <a:rPr lang="en-US" altLang="zh-CN" sz="1600" dirty="0"/>
              <a:t>SJR</a:t>
            </a:r>
            <a:r>
              <a:rPr lang="zh-CN" altLang="en-US" sz="1600" dirty="0"/>
              <a:t>：</a:t>
            </a:r>
            <a:r>
              <a:rPr lang="en-US" altLang="zh-CN" sz="1600" dirty="0"/>
              <a:t> 0.723 </a:t>
            </a:r>
          </a:p>
          <a:p>
            <a:r>
              <a:rPr lang="en-US" altLang="zh-CN" sz="1600" dirty="0"/>
              <a:t>SJR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137/565 </a:t>
            </a:r>
            <a:r>
              <a:rPr lang="zh-CN" altLang="en-US" sz="1600" dirty="0"/>
              <a:t>机械工程；</a:t>
            </a:r>
            <a:r>
              <a:rPr lang="en-US" altLang="zh-CN" sz="1600" dirty="0"/>
              <a:t>107/358 </a:t>
            </a:r>
            <a:r>
              <a:rPr lang="zh-CN" altLang="en-US" sz="1600" dirty="0"/>
              <a:t>材料力学；</a:t>
            </a:r>
            <a:r>
              <a:rPr lang="en-US" altLang="zh-CN" sz="1600" dirty="0"/>
              <a:t>157/521 </a:t>
            </a:r>
            <a:r>
              <a:rPr lang="zh-CN" altLang="en-US" sz="1600" dirty="0"/>
              <a:t>材料科学</a:t>
            </a:r>
            <a:r>
              <a:rPr lang="en-US" altLang="zh-CN" sz="1600" dirty="0"/>
              <a:t>(</a:t>
            </a:r>
            <a:r>
              <a:rPr lang="zh-CN" altLang="en-US" sz="1600" dirty="0"/>
              <a:t>综合</a:t>
            </a:r>
            <a:r>
              <a:rPr lang="en-US" altLang="zh-CN" sz="1600" dirty="0"/>
              <a:t>)</a:t>
            </a:r>
            <a:r>
              <a:rPr lang="zh-CN" altLang="en-US" sz="1600" dirty="0"/>
              <a:t>；</a:t>
            </a:r>
            <a:r>
              <a:rPr lang="en-US" altLang="zh-CN" sz="1600" dirty="0"/>
              <a:t>114/398 </a:t>
            </a:r>
            <a:r>
              <a:rPr lang="zh-CN" altLang="en-US" sz="1600" dirty="0"/>
              <a:t>凝聚态物理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4986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DA37771-5745-418A-9F80-26FB4E1E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46" y="1605588"/>
            <a:ext cx="10897154" cy="5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89E7066-B247-447D-B08C-50C169A7C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Taylor &amp; Francis </a:t>
            </a:r>
            <a:r>
              <a:rPr lang="zh-CN" altLang="en-US" dirty="0">
                <a:latin typeface="Calibri" panose="020F0502020204030204" pitchFamily="34" charset="0"/>
              </a:rPr>
              <a:t>新冠</a:t>
            </a:r>
            <a:r>
              <a:rPr lang="en-US" altLang="zh-CN" dirty="0">
                <a:latin typeface="Calibri" panose="020F0502020204030204" pitchFamily="34" charset="0"/>
              </a:rPr>
              <a:t> (COVID-19)</a:t>
            </a:r>
            <a:r>
              <a:rPr lang="zh-CN" altLang="en-US" dirty="0">
                <a:latin typeface="Calibri" panose="020F0502020204030204" pitchFamily="34" charset="0"/>
              </a:rPr>
              <a:t>相关内容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721642-31F7-497F-B86C-9F2EEDEFE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9410">
            <a:off x="3724678" y="2064509"/>
            <a:ext cx="4045270" cy="4345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20B25A-1526-4232-8AD1-5249FACD8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5061">
            <a:off x="4747720" y="3634239"/>
            <a:ext cx="3841454" cy="4008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090D1E-89F7-4089-9B2A-A383A757B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59312">
            <a:off x="1171223" y="3132586"/>
            <a:ext cx="3644479" cy="3942197"/>
          </a:xfrm>
          <a:prstGeom prst="rect">
            <a:avLst/>
          </a:prstGeom>
        </p:spPr>
      </p:pic>
      <p:pic>
        <p:nvPicPr>
          <p:cNvPr id="7" name="Picture 6" descr="A picture containing white&#10;&#10;Description automatically generated">
            <a:extLst>
              <a:ext uri="{FF2B5EF4-FFF2-40B4-BE49-F238E27FC236}">
                <a16:creationId xmlns:a16="http://schemas.microsoft.com/office/drawing/2014/main" id="{1408A940-34DA-47DB-9379-1FCFB440F5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70" y="2915804"/>
            <a:ext cx="33813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5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平台特点 </a:t>
            </a:r>
            <a:r>
              <a:rPr lang="en-US" altLang="zh-CN" dirty="0">
                <a:latin typeface="Calibri" panose="020F0502020204030204" pitchFamily="34" charset="0"/>
              </a:rPr>
              <a:t>- </a:t>
            </a:r>
            <a:r>
              <a:rPr lang="zh-CN" altLang="en-US" dirty="0">
                <a:latin typeface="Calibri" panose="020F0502020204030204" pitchFamily="34" charset="0"/>
              </a:rPr>
              <a:t>发现 ∙ 学习 ∙ 分享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86" y="1999899"/>
            <a:ext cx="10363200" cy="4107389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Calibri" panose="020F0502020204030204" pitchFamily="34" charset="0"/>
              </a:rPr>
              <a:t>访问网址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en-US" altLang="zh-CN" dirty="0">
                <a:latin typeface="Calibri" panose="020F0502020204030204" pitchFamily="34" charset="0"/>
                <a:hlinkClick r:id="rId3"/>
              </a:rPr>
              <a:t>www.tandfonline.com</a:t>
            </a:r>
            <a:endParaRPr lang="en-US" altLang="zh-CN" dirty="0">
              <a:latin typeface="Calibri" panose="020F0502020204030204" pitchFamily="34" charset="0"/>
            </a:endParaRPr>
          </a:p>
          <a:p>
            <a:endParaRPr lang="en-US" altLang="zh-CN" sz="1200" dirty="0">
              <a:latin typeface="Calibri" panose="020F0502020204030204" pitchFamily="34" charset="0"/>
            </a:endParaRPr>
          </a:p>
          <a:p>
            <a:r>
              <a:rPr lang="zh-CN" altLang="en-US" dirty="0">
                <a:latin typeface="Calibri" panose="020F0502020204030204" pitchFamily="34" charset="0"/>
              </a:rPr>
              <a:t>文章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超过</a:t>
            </a:r>
            <a:r>
              <a:rPr lang="en-US" altLang="zh-CN" dirty="0">
                <a:latin typeface="Calibri" panose="020F0502020204030204" pitchFamily="34" charset="0"/>
              </a:rPr>
              <a:t>457</a:t>
            </a:r>
            <a:r>
              <a:rPr lang="zh-CN" altLang="en-US" dirty="0">
                <a:latin typeface="Calibri" panose="020F0502020204030204" pitchFamily="34" charset="0"/>
              </a:rPr>
              <a:t>万篇科技人文医学资料供科研人员随时查阅</a:t>
            </a:r>
            <a:endParaRPr lang="en-US" altLang="zh-CN" dirty="0">
              <a:latin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</a:endParaRPr>
          </a:p>
          <a:p>
            <a:r>
              <a:rPr lang="zh-CN" altLang="en-US" dirty="0">
                <a:latin typeface="Calibri" panose="020F0502020204030204" pitchFamily="34" charset="0"/>
              </a:rPr>
              <a:t>期刊 </a:t>
            </a:r>
            <a:r>
              <a:rPr lang="en-US" altLang="zh-CN" dirty="0">
                <a:latin typeface="Calibri" panose="020F0502020204030204" pitchFamily="34" charset="0"/>
              </a:rPr>
              <a:t>– 2,700</a:t>
            </a:r>
            <a:r>
              <a:rPr lang="zh-CN" altLang="en-US" dirty="0">
                <a:latin typeface="Calibri" panose="020F0502020204030204" pitchFamily="34" charset="0"/>
              </a:rPr>
              <a:t>余种期刊，每份期刊都经过严格的同行评审</a:t>
            </a:r>
            <a:endParaRPr lang="en-US" altLang="zh-CN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</a:endParaRPr>
          </a:p>
          <a:p>
            <a:r>
              <a:rPr lang="zh-CN" altLang="en-US" dirty="0">
                <a:latin typeface="Calibri" panose="020F0502020204030204" pitchFamily="34" charset="0"/>
              </a:rPr>
              <a:t>其他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作者、图书馆员、编辑和学协会板块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986" y="5098330"/>
            <a:ext cx="10632014" cy="17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70653"/>
      </p:ext>
    </p:extLst>
  </p:cSld>
  <p:clrMapOvr>
    <a:masterClrMapping/>
  </p:clrMapOvr>
</p:sld>
</file>

<file path=ppt/theme/theme1.xml><?xml version="1.0" encoding="utf-8"?>
<a:theme xmlns:a="http://schemas.openxmlformats.org/drawingml/2006/main" name="1_NEW T&amp;F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NEW T&amp;F template">
      <a:majorFont>
        <a:latin typeface="Stone Sans ITC TT"/>
        <a:ea typeface=""/>
        <a:cs typeface=""/>
      </a:majorFont>
      <a:minorFont>
        <a:latin typeface="Stone Sans ITC 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EW T&amp;F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W T&amp;F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nforma Document" ma:contentTypeID="0x01010034FD5BAB6ABC4363B8E686EB40A07456009422B0B2605EEF429D63031D3EE44D6D" ma:contentTypeVersion="0" ma:contentTypeDescription="Informa Documents Content Type" ma:contentTypeScope="" ma:versionID="2faa3b57dcdf1fe7330d88f58056e80f">
  <xsd:schema xmlns:xsd="http://www.w3.org/2001/XMLSchema" xmlns:xs="http://www.w3.org/2001/XMLSchema" xmlns:p="http://schemas.microsoft.com/office/2006/metadata/properties" xmlns:ns2="86826E0F-5B97-4A95-9B9D-7A6795DBB661" targetNamespace="http://schemas.microsoft.com/office/2006/metadata/properties" ma:root="true" ma:fieldsID="83d4047b81f1dfff1152c32096e31ea8" ns2:_="">
    <xsd:import namespace="86826E0F-5B97-4A95-9B9D-7A6795DBB661"/>
    <xsd:element name="properties">
      <xsd:complexType>
        <xsd:sequence>
          <xsd:element name="documentManagement">
            <xsd:complexType>
              <xsd:all>
                <xsd:element ref="ns2:BusinessesHTField" minOccurs="0"/>
                <xsd:element ref="ns2:ResourceHTField" minOccurs="0"/>
                <xsd:element ref="ns2:JobFunctionsHTField" minOccurs="0"/>
                <xsd:element ref="ns2:OfficeLocationHTField" minOccurs="0"/>
                <xsd:element ref="ns2:InformaSubjectHTField" minOccurs="0"/>
                <xsd:element ref="ns2:ProductTypeHTField" minOccurs="0"/>
                <xsd:element ref="ns2:ProductInterestHTField" minOccurs="0"/>
                <xsd:element ref="ns2:DocumentTypeHTField" minOccurs="0"/>
                <xsd:element ref="ns2:CountriesHTField" minOccurs="0"/>
                <xsd:element ref="ns2:LanguagesHTField" minOccurs="0"/>
                <xsd:element ref="ns2:InformaModifiedBy" minOccurs="0"/>
                <xsd:element ref="ns2:InformaAutho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826E0F-5B97-4A95-9B9D-7A6795DBB661" elementFormDefault="qualified">
    <xsd:import namespace="http://schemas.microsoft.com/office/2006/documentManagement/types"/>
    <xsd:import namespace="http://schemas.microsoft.com/office/infopath/2007/PartnerControls"/>
    <xsd:element name="BusinessesHTField" ma:index="9" nillable="true" ma:taxonomy="true" ma:internalName="BusinessesHTField" ma:taxonomyFieldName="Businesses" ma:displayName="Businesses" ma:fieldId="{7ad074f9-09f8-450b-b55a-4e370dcda2a6}" ma:taxonomyMulti="true" ma:sspId="f9ba6254-2268-4ff0-a778-310f45fe1f75" ma:termSetId="4fbfa5ce-5230-43ab-bf2d-8c196925396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esourceHTField" ma:index="11" nillable="true" ma:taxonomy="true" ma:internalName="ResourcesHTField" ma:taxonomyFieldName="Resources" ma:displayName="Resources" ma:fieldId="{22ba6ce7-f584-4451-9e50-f2b38f55ec59}" ma:taxonomyMulti="true" ma:sspId="f9ba6254-2268-4ff0-a778-310f45fe1f75" ma:termSetId="963da989-dc34-44df-8493-1b801351e49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obFunctionsHTField" ma:index="13" nillable="true" ma:taxonomy="true" ma:internalName="JobFunctionsHTField" ma:taxonomyFieldName="JobFunctions" ma:displayName="Job functions" ma:fieldId="{3a8f5e09-96bd-49b3-a9b8-a98db1ae1846}" ma:taxonomyMulti="true" ma:sspId="f9ba6254-2268-4ff0-a778-310f45fe1f75" ma:termSetId="53a5153f-427a-49e4-b63d-e500aed366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fficeLocationHTField" ma:index="15" nillable="true" ma:taxonomy="true" ma:internalName="OfficeLocationHTField" ma:taxonomyFieldName="OfficeLocation" ma:displayName="Office location" ma:fieldId="{a2080fc5-33b5-4f0b-ba62-ad65852f0b7a}" ma:taxonomyMulti="true" ma:sspId="f9ba6254-2268-4ff0-a778-310f45fe1f75" ma:termSetId="4866f1eb-65e5-4f68-8e52-107592eb561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formaSubjectHTField" ma:index="17" nillable="true" ma:taxonomy="true" ma:internalName="InformaSubjectHTField" ma:taxonomyFieldName="InformaSubject" ma:displayName="Subject" ma:fieldId="{c8ecc924-b8ba-4aa6-b7f1-a6a47920c95e}" ma:taxonomyMulti="true" ma:sspId="f9ba6254-2268-4ff0-a778-310f45fe1f75" ma:termSetId="c1f92a2f-0f7f-44fe-9ea1-c8b06400845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ductTypeHTField" ma:index="19" nillable="true" ma:taxonomy="true" ma:internalName="ProductTypeHTField" ma:taxonomyFieldName="ProductType" ma:displayName="Product type" ma:fieldId="{f1ed35f9-245d-40e0-8bb2-9942c22a7b21}" ma:taxonomyMulti="true" ma:sspId="f9ba6254-2268-4ff0-a778-310f45fe1f75" ma:termSetId="73f93106-6e01-498a-a8d5-2500c79fac4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ductInterestHTField" ma:index="21" nillable="true" ma:taxonomy="true" ma:internalName="ProductInterestHTField" ma:taxonomyFieldName="ProductInterest" ma:displayName="Product interest" ma:fieldId="{915df1aa-1173-4ccb-9db5-0f1571791034}" ma:taxonomyMulti="true" ma:sspId="f9ba6254-2268-4ff0-a778-310f45fe1f75" ma:termSetId="d4abf44d-4a6d-40a2-9731-9817131c7c6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HTField" ma:index="23" nillable="true" ma:taxonomy="true" ma:internalName="DocumentTypeHTField" ma:taxonomyFieldName="DocumentType" ma:displayName="Document type" ma:fieldId="{4357d597-642d-458f-b7aa-1484c3857ac1}" ma:taxonomyMulti="true" ma:sspId="f9ba6254-2268-4ff0-a778-310f45fe1f75" ma:termSetId="0607d7eb-29f0-4605-9616-80a87a03cc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untriesHTField" ma:index="25" nillable="true" ma:taxonomy="true" ma:internalName="CountriesHTField" ma:taxonomyFieldName="Countries" ma:displayName="Countries" ma:fieldId="{3715ce10-1103-4b14-9b4e-9aa2b078a725}" ma:taxonomyMulti="true" ma:sspId="f9ba6254-2268-4ff0-a778-310f45fe1f75" ma:termSetId="f5e68cf9-48c8-410f-acf6-5b989a110a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anguagesHTField" ma:index="27" nillable="true" ma:taxonomy="true" ma:internalName="LanguagesHTField" ma:taxonomyFieldName="Languages" ma:displayName="Languages" ma:fieldId="{c48e6b67-c253-454b-96ac-74922e660968}" ma:taxonomyMulti="true" ma:sspId="f9ba6254-2268-4ff0-a778-310f45fe1f75" ma:termSetId="688bad45-b6f2-474b-b520-94944409732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formaModifiedBy" ma:index="28" nillable="true" ma:displayName="Informa modified by" ma:internalName="InformaModifiedBy">
      <xsd:simpleType>
        <xsd:restriction base="dms:Text"/>
      </xsd:simpleType>
    </xsd:element>
    <xsd:element name="InformaAuthor" ma:index="29" nillable="true" ma:displayName="Author" ma:internalName="InformaAuthor" ma:showField="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untriesHTField xmlns="86826E0F-5B97-4A95-9B9D-7A6795DBB661">
      <Terms xmlns="http://schemas.microsoft.com/office/infopath/2007/PartnerControls"/>
    </CountriesHTField>
    <ResourceHTField xmlns="86826E0F-5B97-4A95-9B9D-7A6795DBB661">
      <Terms xmlns="http://schemas.microsoft.com/office/infopath/2007/PartnerControls"/>
    </ResourceHTField>
    <LanguagesHTField xmlns="86826E0F-5B97-4A95-9B9D-7A6795DBB661">
      <Terms xmlns="http://schemas.microsoft.com/office/infopath/2007/PartnerControls"/>
    </LanguagesHTField>
    <InformaModifiedBy xmlns="86826E0F-5B97-4A95-9B9D-7A6795DBB661">i:0#.w|ukcorplan\oparah</InformaModifiedBy>
    <ProductInterestHTField xmlns="86826E0F-5B97-4A95-9B9D-7A6795DBB661">
      <Terms xmlns="http://schemas.microsoft.com/office/infopath/2007/PartnerControls"/>
    </ProductInterestHTField>
    <InformaSubjectHTField xmlns="86826E0F-5B97-4A95-9B9D-7A6795DBB661">
      <Terms xmlns="http://schemas.microsoft.com/office/infopath/2007/PartnerControls"/>
    </InformaSubjectHTField>
    <InformaAuthor xmlns="86826E0F-5B97-4A95-9B9D-7A6795DBB661">
      <UserInfo>
        <DisplayName/>
        <AccountId xsi:nil="true"/>
        <AccountType/>
      </UserInfo>
    </InformaAuthor>
    <OfficeLocationHTField xmlns="86826E0F-5B97-4A95-9B9D-7A6795DBB661">
      <Terms xmlns="http://schemas.microsoft.com/office/infopath/2007/PartnerControls"/>
    </OfficeLocationHTField>
    <ProductTypeHTField xmlns="86826E0F-5B97-4A95-9B9D-7A6795DBB661">
      <Terms xmlns="http://schemas.microsoft.com/office/infopath/2007/PartnerControls"/>
    </ProductTypeHTField>
    <DocumentTypeHTField xmlns="86826E0F-5B97-4A95-9B9D-7A6795DBB661">
      <Terms xmlns="http://schemas.microsoft.com/office/infopath/2007/PartnerControls"/>
    </DocumentTypeHTField>
    <BusinessesHTField xmlns="86826E0F-5B97-4A95-9B9D-7A6795DBB661">
      <Terms xmlns="http://schemas.microsoft.com/office/infopath/2007/PartnerControls"/>
    </BusinessesHTField>
    <JobFunctionsHTField xmlns="86826E0F-5B97-4A95-9B9D-7A6795DBB661">
      <Terms xmlns="http://schemas.microsoft.com/office/infopath/2007/PartnerControls"/>
    </JobFunctionsHTField>
  </documentManagement>
</p:properties>
</file>

<file path=customXml/item3.xml><?xml version="1.0" encoding="utf-8"?>
<?mso-contentType ?>
<spe:Receivers xmlns:spe="http://schemas.microsoft.com/sharepoint/events">
  <Receiver>
    <Name/>
    <Synchronization>Asynchronous</Synchronization>
    <Type>10002</Type>
    <SequenceNumber>10000</SequenceNumber>
    <Assembly>Informa.Indigo.FarmSolutions.Documents, Version=1.0.0.0, Culture=neutral, PublicKeyToken=d474986896f36289</Assembly>
    <Class>Informa.Indigo.FarmSolutions.Documents.EventReceivers.DocumentItemEventReceiver</Class>
    <Data/>
    <Filter/>
  </Receiver>
  <Receiver>
    <Name/>
    <Synchronization>Asynchronous</Synchronization>
    <Type>10001</Type>
    <SequenceNumber>10000</SequenceNumber>
    <Assembly>Informa.Indigo.FarmSolutions.Documents, Version=1.0.0.0, Culture=neutral, PublicKeyToken=d474986896f36289</Assembly>
    <Class>Informa.Indigo.FarmSolutions.Documents.EventReceivers.DocumentItemEventReceiver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20070B-03C5-4824-A233-E0FAEFD231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826E0F-5B97-4A95-9B9D-7A6795DBB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7B49D1-4F01-4D2A-9403-D2F125DE31A5}">
  <ds:schemaRefs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86826E0F-5B97-4A95-9B9D-7A6795DBB661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1FC8300-6EEC-4450-8493-AAAE9946331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541D5271-A3B6-4F05-B661-BC0498654E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Group slide template</Template>
  <TotalTime>29773</TotalTime>
  <Words>3132</Words>
  <Application>Microsoft Office PowerPoint</Application>
  <PresentationFormat>Widescreen</PresentationFormat>
  <Paragraphs>277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等线</vt:lpstr>
      <vt:lpstr>微软雅黑</vt:lpstr>
      <vt:lpstr>Stone Sans ITC TT</vt:lpstr>
      <vt:lpstr>微软</vt:lpstr>
      <vt:lpstr>Arial</vt:lpstr>
      <vt:lpstr>Calibri</vt:lpstr>
      <vt:lpstr>Courier New</vt:lpstr>
      <vt:lpstr>Rockwell</vt:lpstr>
      <vt:lpstr>Wingdings 2</vt:lpstr>
      <vt:lpstr>1_NEW T&amp;F template</vt:lpstr>
      <vt:lpstr>Taylor &amp; Francis Online 期刊平台在线培训 </vt:lpstr>
      <vt:lpstr>今日内容介绍</vt:lpstr>
      <vt:lpstr>Taylor &amp; Francis出版集团介绍</vt:lpstr>
      <vt:lpstr>Taylor &amp; Francis期刊数据库</vt:lpstr>
      <vt:lpstr>PowerPoint Presentation</vt:lpstr>
      <vt:lpstr>工程学重点期刊</vt:lpstr>
      <vt:lpstr>材料科学重点期刊</vt:lpstr>
      <vt:lpstr>Taylor &amp; Francis 新冠 (COVID-19)相关内容</vt:lpstr>
      <vt:lpstr>平台特点 - 发现 ∙ 学习 ∙ 分享</vt:lpstr>
      <vt:lpstr>平台访问 – 访问路径</vt:lpstr>
      <vt:lpstr>平台访问 – 校外访问</vt:lpstr>
      <vt:lpstr>平台特点 - 发现 ∙ 学习 ∙ 分享</vt:lpstr>
      <vt:lpstr>PowerPoint Presentation</vt:lpstr>
      <vt:lpstr>平台使用 – 检索</vt:lpstr>
      <vt:lpstr>平台使用 – 检索结果</vt:lpstr>
      <vt:lpstr>平台使用 – 检索结果</vt:lpstr>
      <vt:lpstr>平台使用 – 检索结果</vt:lpstr>
      <vt:lpstr>平台使用 – 检索结果</vt:lpstr>
      <vt:lpstr>检索技巧 - 通配符</vt:lpstr>
      <vt:lpstr>检索技巧 - 位置算符</vt:lpstr>
      <vt:lpstr>检索技巧 – 模糊检索</vt:lpstr>
      <vt:lpstr>检索技巧 – 布尔逻辑运算符</vt:lpstr>
      <vt:lpstr>平台使用 – 检索技巧</vt:lpstr>
      <vt:lpstr>平台特点 – 文章页面</vt:lpstr>
      <vt:lpstr>平台特点 – 文章页面</vt:lpstr>
      <vt:lpstr>平台使用 – 文章页面</vt:lpstr>
      <vt:lpstr>平台使用 – 文章页面</vt:lpstr>
      <vt:lpstr>平台使用 – 文章页面</vt:lpstr>
      <vt:lpstr>平台使用 – 文章页面</vt:lpstr>
      <vt:lpstr>平台使用 – 期刊页面</vt:lpstr>
      <vt:lpstr>平台使用 – 期刊页面</vt:lpstr>
      <vt:lpstr>平台使用 – 期刊页面</vt:lpstr>
      <vt:lpstr>PowerPoint Presentation</vt:lpstr>
    </vt:vector>
  </TitlesOfParts>
  <Company>Informa Group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TFO Relaunch Comms planning</dc:title>
  <dc:creator>Berrett, Lorna</dc:creator>
  <cp:lastModifiedBy>Bai, Sherry</cp:lastModifiedBy>
  <cp:revision>732</cp:revision>
  <cp:lastPrinted>2016-07-19T17:36:08Z</cp:lastPrinted>
  <dcterms:created xsi:type="dcterms:W3CDTF">2016-07-07T12:54:11Z</dcterms:created>
  <dcterms:modified xsi:type="dcterms:W3CDTF">2021-04-26T16:07:07Z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0x01010034FD5BAB6ABC4363B8E686EB40A07456009422B0B2605EEF429D63031D3EE44D6D</vt:lpwstr>
  </property>
  <property fmtid="{D5CDD505-2E9C-101B-9397-08002B2CF9AE}" pid="3" name="OfficeLocation">
    <vt:lpwstr/>
  </property>
  <property fmtid="{D5CDD505-2E9C-101B-9397-08002B2CF9AE}" pid="4" name="ProductInterest">
    <vt:lpwstr/>
  </property>
  <property fmtid="{D5CDD505-2E9C-101B-9397-08002B2CF9AE}" pid="5" name="Countries">
    <vt:lpwstr/>
  </property>
  <property fmtid="{D5CDD505-2E9C-101B-9397-08002B2CF9AE}" pid="6" name="DocumentType">
    <vt:lpwstr/>
  </property>
  <property fmtid="{D5CDD505-2E9C-101B-9397-08002B2CF9AE}" pid="7" name="Resources">
    <vt:lpwstr/>
  </property>
  <property fmtid="{D5CDD505-2E9C-101B-9397-08002B2CF9AE}" pid="8" name="Businesses">
    <vt:lpwstr/>
  </property>
  <property fmtid="{D5CDD505-2E9C-101B-9397-08002B2CF9AE}" pid="9" name="InformaSubject">
    <vt:lpwstr/>
  </property>
  <property fmtid="{D5CDD505-2E9C-101B-9397-08002B2CF9AE}" pid="10" name="ProductType">
    <vt:lpwstr/>
  </property>
  <property fmtid="{D5CDD505-2E9C-101B-9397-08002B2CF9AE}" pid="11" name="Languages">
    <vt:lpwstr/>
  </property>
  <property fmtid="{D5CDD505-2E9C-101B-9397-08002B2CF9AE}" pid="12" name="JobFunctions">
    <vt:lpwstr/>
  </property>
  <property fmtid="{D5CDD505-2E9C-101B-9397-08002B2CF9AE}" pid="13" name="MSIP_Label_2bbab825-a111-45e4-86a1-18cee0005896_Enabled">
    <vt:lpwstr>true</vt:lpwstr>
  </property>
  <property fmtid="{D5CDD505-2E9C-101B-9397-08002B2CF9AE}" pid="14" name="MSIP_Label_2bbab825-a111-45e4-86a1-18cee0005896_SetDate">
    <vt:lpwstr>2021-04-22T09:22:13Z</vt:lpwstr>
  </property>
  <property fmtid="{D5CDD505-2E9C-101B-9397-08002B2CF9AE}" pid="15" name="MSIP_Label_2bbab825-a111-45e4-86a1-18cee0005896_Method">
    <vt:lpwstr>Standard</vt:lpwstr>
  </property>
  <property fmtid="{D5CDD505-2E9C-101B-9397-08002B2CF9AE}" pid="16" name="MSIP_Label_2bbab825-a111-45e4-86a1-18cee0005896_Name">
    <vt:lpwstr>2bbab825-a111-45e4-86a1-18cee0005896</vt:lpwstr>
  </property>
  <property fmtid="{D5CDD505-2E9C-101B-9397-08002B2CF9AE}" pid="17" name="MSIP_Label_2bbab825-a111-45e4-86a1-18cee0005896_SiteId">
    <vt:lpwstr>2567d566-604c-408a-8a60-55d0dc9d9d6b</vt:lpwstr>
  </property>
  <property fmtid="{D5CDD505-2E9C-101B-9397-08002B2CF9AE}" pid="18" name="MSIP_Label_2bbab825-a111-45e4-86a1-18cee0005896_ActionId">
    <vt:lpwstr/>
  </property>
  <property fmtid="{D5CDD505-2E9C-101B-9397-08002B2CF9AE}" pid="19" name="MSIP_Label_2bbab825-a111-45e4-86a1-18cee0005896_ContentBits">
    <vt:lpwstr>2</vt:lpwstr>
  </property>
</Properties>
</file>